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24"/>
    <p:sldMasterId id="2147483790" r:id="rId25"/>
  </p:sldMasterIdLst>
  <p:notesMasterIdLst>
    <p:notesMasterId r:id="rId31"/>
  </p:notesMasterIdLst>
  <p:handoutMasterIdLst>
    <p:handoutMasterId r:id="rId32"/>
  </p:handoutMasterIdLst>
  <p:sldIdLst>
    <p:sldId id="558" r:id="rId26"/>
    <p:sldId id="555" r:id="rId27"/>
    <p:sldId id="482" r:id="rId28"/>
    <p:sldId id="556" r:id="rId29"/>
    <p:sldId id="267" r:id="rId30"/>
  </p:sldIdLst>
  <p:sldSz cx="12192000" cy="6858000"/>
  <p:notesSz cx="6858000" cy="9144000"/>
  <p:custDataLst>
    <p:custData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51644D-D64D-7D1C-DC01-18B24764DC58}" name="Anurag Sehgal (IN)" initials="AS(" userId="S::anurag.sehgal@pwc.com::d4fd9f5d-5bd2-4b92-a61e-5201ecfb8e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9D4DA-3963-4326-B0B8-283EA0F42EC2}" v="1" dt="2023-08-02T15:15:39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792" autoAdjust="0"/>
  </p:normalViewPr>
  <p:slideViewPr>
    <p:cSldViewPr snapToGrid="0" snapToObjects="1" showGuides="1">
      <p:cViewPr varScale="1">
        <p:scale>
          <a:sx n="73" d="100"/>
          <a:sy n="73" d="100"/>
        </p:scale>
        <p:origin x="32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21" Type="http://schemas.openxmlformats.org/officeDocument/2006/relationships/customXml" Target="../customXml/item21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2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02/08/2023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0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55496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1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901F27-1E18-0046-A577-0550B326C42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8861731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E0517-3586-2A46-900E-429A592FD7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948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9912-E66E-9D45-8060-9249926E269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419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CF68-145B-AD42-A079-345D6E783D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39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595F-E08B-3E4B-8E63-3152F1690C5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79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46C5C-0050-F948-8DC9-450AE073496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214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AA743-55F3-AE49-BD56-1FC09BDF7C6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648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819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348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8876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25D97-D89C-574F-8C1D-AA1E4D4B3F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79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9E013-6DD8-C341-9F6F-8AA53BE6CA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953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F96C2-47B6-4747-B231-79A630D24A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521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65346-FB7D-7243-B361-2D5958F844E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0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2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809F74-389C-BF4E-9840-CD3E0121C20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9742372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34FC478-2103-444D-A788-6C385FEA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208723-B803-0D42-8863-6E0ACA5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D3C748-DE6A-F649-888F-43A3773D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5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EE541-D951-5343-8A19-5BC13B8C96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A7C0D-ED32-3C4A-A6FA-92C1A14555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BE143-A791-F940-BA69-8C99703B69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5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8A692-B2AF-6448-8025-A2D10476E9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BD465-CD15-EC45-83F1-C724AC166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47A16-A0E7-4A40-BC88-A10C50CA5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3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70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6095-B1C7-6143-B9FD-C545A6D03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847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6323-CD0D-424F-880F-5573728190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67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7195B-4456-9145-8D6E-97A5EBD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69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CB2D71-BA29-2E4C-A7F8-AB7C48F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72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EA61-A2A9-8D46-A8C8-F5D81CC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606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F2FE2-E936-7745-91D2-A6D8CA7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FEE05-057D-214D-903C-F8FD6A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12AF3-FC08-E446-85E1-796189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7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-1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65365-ACD4-4445-B744-F720FB8FF28C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6958671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0EFE-B508-D848-9B02-A73119F1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4447-C39F-954F-B842-43560F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7BB50-999D-5745-BB53-011066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262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56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433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9140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516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673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344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0879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0950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088E2-6117-534E-A3B5-65400594E3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3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E733A-F034-2C46-AB70-A0813595ECD7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3434624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92CA8-9C8A-8146-8F00-4833507614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084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75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 err="1">
                <a:solidFill>
                  <a:schemeClr val="tx1"/>
                </a:solidFill>
              </a:rPr>
              <a:t>pwc.com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5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675EB2-67BA-8341-AFDE-B097C16A2531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5871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670607-F478-BE4E-8608-89949C7D5279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39518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34000" y="0"/>
            <a:ext cx="6858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750888"/>
            <a:ext cx="4675186" cy="2678112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6185"/>
            <a:ext cx="4675187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20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7418387" cy="4073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6007-FECF-0B43-98E4-BE646CA75F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1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F34F-6B8E-584C-9E9F-165D07878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7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406C8-2617-D442-A446-EA4D0CC6D9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2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EFE4-848B-FB4C-92AC-48F9C8C7E4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27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3943-67C1-A441-988B-505B7F0D23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031D-3AD3-5746-B707-6596083321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19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98C3-BF03-D940-AA4E-1704020681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6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C409-BC93-7948-9808-660EF10182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07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CD684-D4FE-F645-A29A-2F42832D27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27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9DEA3-5E99-424B-BE2E-8D9202AD4FC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7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26472-611E-0C4D-B900-2140DFE78B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00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D71E4-CBC9-3648-9D74-CDE027F0E9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1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1B43E-7EFD-FC49-8203-0C37C621B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741838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6EC7-613B-094E-83F4-DA4B13BB53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97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4581-58A2-5947-96BD-212EB85369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EA78-0E25-1E49-9BAA-8BB4D19ED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D96B6-4E2D-5D4D-9281-01075C08C0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2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E0517-3586-2A46-900E-429A592FD7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1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9912-E66E-9D45-8060-9249926E269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6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CF68-145B-AD42-A079-345D6E783D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9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595F-E08B-3E4B-8E63-3152F1690C5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1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46C5C-0050-F948-8DC9-450AE073496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6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AA743-55F3-AE49-BD56-1FC09BDF7C6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7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DF81D-CFC9-CA4F-9296-0DF32281B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819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819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3482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348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88767" y="2103438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88767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25D97-D89C-574F-8C1D-AA1E4D4B3F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2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9E013-6DD8-C341-9F6F-8AA53BE6CA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74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F96C2-47B6-4747-B231-79A630D24A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65346-FB7D-7243-B361-2D5958F844E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34FC478-2103-444D-A788-6C385FEA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208723-B803-0D42-8863-6E0ACA5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D3C748-DE6A-F649-888F-43A3773D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EE541-D951-5343-8A19-5BC13B8C96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A7C0D-ED32-3C4A-A6FA-92C1A14555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BE143-A791-F940-BA69-8C99703B69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68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8A692-B2AF-6448-8025-A2D10476E9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BD465-CD15-EC45-83F1-C724AC166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47A16-A0E7-4A40-BC88-A10C50CA5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2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7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6095-B1C7-6143-B9FD-C545A6D03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30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6323-CD0D-424F-880F-5573728190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85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91737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7195B-4456-9145-8D6E-97A5EBD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53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CB2D71-BA29-2E4C-A7F8-AB7C48F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EA61-A2A9-8D46-A8C8-F5D81CC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F2FE2-E936-7745-91D2-A6D8CA7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FEE05-057D-214D-903C-F8FD6A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12AF3-FC08-E446-85E1-796189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78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0EFE-B508-D848-9B02-A73119F1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4447-C39F-954F-B842-43560F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7BB50-999D-5745-BB53-011066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72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519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25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8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026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5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44956-77CE-C94F-9DC1-ACB7D92E8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926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17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444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088E2-6117-534E-A3B5-65400594E3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92CA8-9C8A-8146-8F00-4833507614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9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49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 err="1">
                <a:solidFill>
                  <a:schemeClr val="tx1"/>
                </a:solidFill>
              </a:rPr>
              <a:t>pwc.com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55496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32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0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1B43E-7EFD-FC49-8203-0C37C621B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6000" cy="4575812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6692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5101594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337737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DF81D-CFC9-CA4F-9296-0DF32281B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6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86589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44956-77CE-C94F-9DC1-ACB7D92E8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1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6000" cy="4575812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6692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5101594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337737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5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1E7E14-05A1-3C44-AC4F-3B254DA49C5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13607"/>
            <a:ext cx="5473699" cy="592074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4" y="428624"/>
            <a:ext cx="7418386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418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85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1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901F27-1E18-0046-A577-0550B326C42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40693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2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809F74-389C-BF4E-9840-CD3E0121C20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931683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-1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65365-ACD4-4445-B744-F720FB8FF28C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2909763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E733A-F034-2C46-AB70-A0813595ECD7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411111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1E7E14-05A1-3C44-AC4F-3B254DA49C5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13607"/>
            <a:ext cx="5473699" cy="592074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4" y="428624"/>
            <a:ext cx="7418386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934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675EB2-67BA-8341-AFDE-B097C16A2531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434488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670607-F478-BE4E-8608-89949C7D5279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49040"/>
            <a:ext cx="525864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3168624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34000" y="0"/>
            <a:ext cx="6858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750888"/>
            <a:ext cx="4675186" cy="2678112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6185"/>
            <a:ext cx="4675187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175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99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7418387" cy="4073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6007-FECF-0B43-98E4-BE646CA75F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7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F34F-6B8E-584C-9E9F-165D07878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55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406C8-2617-D442-A446-EA4D0CC6D9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44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EFE4-848B-FB4C-92AC-48F9C8C7E4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93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3943-67C1-A441-988B-505B7F0D23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0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031D-3AD3-5746-B707-6596083321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711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98C3-BF03-D940-AA4E-1704020681B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41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C409-BC93-7948-9808-660EF10182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89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CD684-D4FE-F645-A29A-2F42832D27B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062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200" b="1"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/>
            </a:lvl6pPr>
            <a:lvl7pPr>
              <a:spcAft>
                <a:spcPts val="300"/>
              </a:spcAft>
              <a:defRPr/>
            </a:lvl7pPr>
            <a:lvl8pPr>
              <a:spcAft>
                <a:spcPts val="300"/>
              </a:spcAft>
              <a:defRPr/>
            </a:lvl8pPr>
            <a:lvl9pPr>
              <a:spcAft>
                <a:spcPts val="300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9DEA3-5E99-424B-BE2E-8D9202AD4FC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2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76362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1600" b="1"/>
            </a:lvl1pPr>
            <a:lvl2pPr>
              <a:spcAft>
                <a:spcPts val="300"/>
              </a:spcAft>
              <a:defRPr sz="1600"/>
            </a:lvl2pPr>
            <a:lvl3pPr>
              <a:spcAft>
                <a:spcPts val="300"/>
              </a:spcAft>
              <a:defRPr sz="16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  <a:lvl6pPr>
              <a:spcAft>
                <a:spcPts val="300"/>
              </a:spcAft>
              <a:defRPr sz="1600"/>
            </a:lvl6pPr>
            <a:lvl7pPr>
              <a:spcAft>
                <a:spcPts val="300"/>
              </a:spcAft>
              <a:defRPr sz="1600"/>
            </a:lvl7pPr>
            <a:lvl8pPr>
              <a:spcAft>
                <a:spcPts val="300"/>
              </a:spcAft>
              <a:defRPr sz="1600"/>
            </a:lvl8pPr>
            <a:lvl9pPr>
              <a:spcAft>
                <a:spcPts val="3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26472-611E-0C4D-B900-2140DFE78B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44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D71E4-CBC9-3648-9D74-CDE027F0E9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65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741838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6EC7-613B-094E-83F4-DA4B13BB53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0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4581-58A2-5947-96BD-212EB85369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486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9EA78-0E25-1E49-9BAA-8BB4D19ED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8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D96B6-4E2D-5D4D-9281-01075C08C0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6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slideLayout" Target="../slideLayouts/slideLayout124.xml"/><Relationship Id="rId6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64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59" Type="http://schemas.openxmlformats.org/officeDocument/2006/relationships/slideLayout" Target="../slideLayouts/slideLayout125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6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60" Type="http://schemas.openxmlformats.org/officeDocument/2006/relationships/slideLayout" Target="../slideLayouts/slideLayout126.xml"/><Relationship Id="rId6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0" dirty="0">
                <a:solidFill>
                  <a:schemeClr val="tx1"/>
                </a:solidFill>
              </a:rPr>
              <a:t>Price Waterhouse &amp; Co LLP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GST Policy-Way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67" r:id="rId44"/>
    <p:sldLayoutId id="2147483768" r:id="rId45"/>
    <p:sldLayoutId id="2147483769" r:id="rId46"/>
    <p:sldLayoutId id="2147483770" r:id="rId47"/>
    <p:sldLayoutId id="2147483771" r:id="rId48"/>
    <p:sldLayoutId id="2147483772" r:id="rId49"/>
    <p:sldLayoutId id="2147483773" r:id="rId50"/>
    <p:sldLayoutId id="2147483774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0" r:id="rId57"/>
    <p:sldLayoutId id="2147483781" r:id="rId58"/>
    <p:sldLayoutId id="2147483782" r:id="rId59"/>
    <p:sldLayoutId id="2147483783" r:id="rId60"/>
    <p:sldLayoutId id="2147483784" r:id="rId61"/>
    <p:sldLayoutId id="2147483785" r:id="rId62"/>
    <p:sldLayoutId id="2147483786" r:id="rId63"/>
    <p:sldLayoutId id="2147483787" r:id="rId64"/>
    <p:sldLayoutId id="2147483788" r:id="rId65"/>
    <p:sldLayoutId id="2147483789" r:id="rId6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2" orient="horz" pos="69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0" dirty="0">
                <a:solidFill>
                  <a:schemeClr val="tx1"/>
                </a:solidFill>
              </a:rPr>
              <a:t>Price Waterhouse &amp; Co LLP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IN"/>
              <a:t>July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Trade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1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  <p:sldLayoutId id="2147483824" r:id="rId34"/>
    <p:sldLayoutId id="2147483825" r:id="rId35"/>
    <p:sldLayoutId id="2147483826" r:id="rId36"/>
    <p:sldLayoutId id="2147483827" r:id="rId37"/>
    <p:sldLayoutId id="2147483828" r:id="rId38"/>
    <p:sldLayoutId id="2147483829" r:id="rId39"/>
    <p:sldLayoutId id="2147483830" r:id="rId40"/>
    <p:sldLayoutId id="2147483831" r:id="rId41"/>
    <p:sldLayoutId id="2147483832" r:id="rId42"/>
    <p:sldLayoutId id="2147483833" r:id="rId43"/>
    <p:sldLayoutId id="2147483834" r:id="rId44"/>
    <p:sldLayoutId id="2147483835" r:id="rId45"/>
    <p:sldLayoutId id="2147483836" r:id="rId46"/>
    <p:sldLayoutId id="2147483837" r:id="rId47"/>
    <p:sldLayoutId id="2147483838" r:id="rId48"/>
    <p:sldLayoutId id="2147483839" r:id="rId49"/>
    <p:sldLayoutId id="2147483840" r:id="rId50"/>
    <p:sldLayoutId id="2147483841" r:id="rId51"/>
    <p:sldLayoutId id="2147483842" r:id="rId52"/>
    <p:sldLayoutId id="2147483843" r:id="rId53"/>
    <p:sldLayoutId id="2147483844" r:id="rId54"/>
    <p:sldLayoutId id="2147483845" r:id="rId55"/>
    <p:sldLayoutId id="2147483846" r:id="rId56"/>
    <p:sldLayoutId id="2147483847" r:id="rId57"/>
    <p:sldLayoutId id="2147483848" r:id="rId58"/>
    <p:sldLayoutId id="2147483849" r:id="rId59"/>
    <p:sldLayoutId id="2147483850" r:id="rId60"/>
    <p:sldLayoutId id="2147483851" r:id="rId61"/>
    <p:sldLayoutId id="2147483852" r:id="rId62"/>
    <p:sldLayoutId id="2147483853" r:id="rId63"/>
    <p:sldLayoutId id="2147483854" r:id="rId64"/>
    <p:sldLayoutId id="2147483855" r:id="rId65"/>
    <p:sldLayoutId id="2147483856" r:id="rId6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2" orient="horz" pos="696">
          <p15:clr>
            <a:srgbClr val="F26B43"/>
          </p15:clr>
        </p15:guide>
        <p15:guide id="13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1.xml"/><Relationship Id="rId1" Type="http://schemas.openxmlformats.org/officeDocument/2006/relationships/customXml" Target="../../customXml/item3.xml"/><Relationship Id="rId6" Type="http://schemas.openxmlformats.org/officeDocument/2006/relationships/hyperlink" Target="https://policyoptions.irpp.org/magazines/september-2020/a-reform-of-taxes-would-make-a-guaranteed-livable-income-feasibl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customXml" Target="../../customXml/item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customXml" Target="../../customXml/item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customXml" Target="../../customXml/item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customXml" Target="../../customXml/item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1FDF5F-021B-4EDE-A21E-8E0F947D4E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D4BB0-B472-B9AA-A1B3-1CDC9D32E6F5}"/>
              </a:ext>
            </a:extLst>
          </p:cNvPr>
          <p:cNvSpPr/>
          <p:nvPr/>
        </p:nvSpPr>
        <p:spPr>
          <a:xfrm>
            <a:off x="442913" y="438151"/>
            <a:ext cx="4304581" cy="23735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B3501-58EB-400D-C348-980DE72C2980}"/>
              </a:ext>
            </a:extLst>
          </p:cNvPr>
          <p:cNvSpPr/>
          <p:nvPr/>
        </p:nvSpPr>
        <p:spPr>
          <a:xfrm>
            <a:off x="654964" y="2109777"/>
            <a:ext cx="1556836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tIns="91440" bIns="9144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2023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5F8650A-6AA9-7CAA-22F7-5EBDD688C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64" y="659384"/>
            <a:ext cx="3684123" cy="1231106"/>
          </a:xfrm>
        </p:spPr>
        <p:txBody>
          <a:bodyPr wrap="square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GST Policy-Way Forward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098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913" y="162669"/>
            <a:ext cx="11306175" cy="43088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GST Achievements over last 6 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251A8-FD14-CA42-8D7C-34C3AA0956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16882-89B6-B74B-B740-4049ABB917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C4C1A-8E14-D64B-BEF1-AA3197048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A6DB5-0DC6-4DB6-8DBC-012C7953300F}"/>
              </a:ext>
            </a:extLst>
          </p:cNvPr>
          <p:cNvGrpSpPr/>
          <p:nvPr/>
        </p:nvGrpSpPr>
        <p:grpSpPr>
          <a:xfrm>
            <a:off x="4014640" y="1284115"/>
            <a:ext cx="4093697" cy="4218527"/>
            <a:chOff x="2811060" y="1743894"/>
            <a:chExt cx="4125175" cy="4061115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EB76061-F7D9-44CC-8943-02E700E884F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1060" y="3813039"/>
              <a:ext cx="2010130" cy="1991970"/>
            </a:xfrm>
            <a:custGeom>
              <a:avLst/>
              <a:gdLst>
                <a:gd name="T0" fmla="*/ 1373933492 w 285"/>
                <a:gd name="T1" fmla="*/ 997671888 h 286"/>
                <a:gd name="T2" fmla="*/ 669170444 w 285"/>
                <a:gd name="T3" fmla="*/ 0 h 286"/>
                <a:gd name="T4" fmla="*/ 0 w 285"/>
                <a:gd name="T5" fmla="*/ 0 h 286"/>
                <a:gd name="T6" fmla="*/ 2028864394 w 285"/>
                <a:gd name="T7" fmla="*/ 1729296545 h 286"/>
                <a:gd name="T8" fmla="*/ 2028864394 w 285"/>
                <a:gd name="T9" fmla="*/ 1160927192 h 286"/>
                <a:gd name="T10" fmla="*/ 1373933492 w 285"/>
                <a:gd name="T11" fmla="*/ 997671888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6"/>
                <a:gd name="T20" fmla="*/ 285 w 28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rgbClr val="464646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80D55DC-F487-4F84-A669-58B178C800C1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1060" y="1743894"/>
              <a:ext cx="2010130" cy="1987473"/>
            </a:xfrm>
            <a:custGeom>
              <a:avLst/>
              <a:gdLst>
                <a:gd name="T0" fmla="*/ 861378669 w 285"/>
                <a:gd name="T1" fmla="*/ 1169874221 h 285"/>
                <a:gd name="T2" fmla="*/ 2028864394 w 285"/>
                <a:gd name="T3" fmla="*/ 569784630 h 285"/>
                <a:gd name="T4" fmla="*/ 2028864394 w 285"/>
                <a:gd name="T5" fmla="*/ 0 h 285"/>
                <a:gd name="T6" fmla="*/ 0 w 285"/>
                <a:gd name="T7" fmla="*/ 1727536036 h 285"/>
                <a:gd name="T8" fmla="*/ 669170444 w 285"/>
                <a:gd name="T9" fmla="*/ 1727536036 h 285"/>
                <a:gd name="T10" fmla="*/ 861378669 w 285"/>
                <a:gd name="T11" fmla="*/ 1169874221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5"/>
                <a:gd name="T20" fmla="*/ 285 w 285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42B18D1-DCA7-47A4-95D7-60EBF5473EA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6105" y="1743894"/>
              <a:ext cx="2010130" cy="1987473"/>
            </a:xfrm>
            <a:custGeom>
              <a:avLst/>
              <a:gdLst>
                <a:gd name="T0" fmla="*/ 654930735 w 285"/>
                <a:gd name="T1" fmla="*/ 727383383 h 285"/>
                <a:gd name="T2" fmla="*/ 1359693782 w 285"/>
                <a:gd name="T3" fmla="*/ 1727536036 h 285"/>
                <a:gd name="T4" fmla="*/ 2028864394 w 285"/>
                <a:gd name="T5" fmla="*/ 1727536036 h 285"/>
                <a:gd name="T6" fmla="*/ 0 w 285"/>
                <a:gd name="T7" fmla="*/ 0 h 285"/>
                <a:gd name="T8" fmla="*/ 0 w 285"/>
                <a:gd name="T9" fmla="*/ 569784630 h 285"/>
                <a:gd name="T10" fmla="*/ 654930735 w 285"/>
                <a:gd name="T11" fmla="*/ 727383383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5"/>
                <a:gd name="T20" fmla="*/ 285 w 285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E4F0EFB-47F9-4777-937F-28E88BFCD27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6105" y="3813039"/>
              <a:ext cx="2010130" cy="1991970"/>
            </a:xfrm>
            <a:custGeom>
              <a:avLst/>
              <a:gdLst>
                <a:gd name="T0" fmla="*/ 1167485724 w 285"/>
                <a:gd name="T1" fmla="*/ 556276031 h 286"/>
                <a:gd name="T2" fmla="*/ 0 w 285"/>
                <a:gd name="T3" fmla="*/ 1154880609 h 286"/>
                <a:gd name="T4" fmla="*/ 0 w 285"/>
                <a:gd name="T5" fmla="*/ 1729296545 h 286"/>
                <a:gd name="T6" fmla="*/ 2028864394 w 285"/>
                <a:gd name="T7" fmla="*/ 0 h 286"/>
                <a:gd name="T8" fmla="*/ 1359693782 w 285"/>
                <a:gd name="T9" fmla="*/ 0 h 286"/>
                <a:gd name="T10" fmla="*/ 1167485724 w 285"/>
                <a:gd name="T11" fmla="*/ 556276031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86"/>
                <a:gd name="T20" fmla="*/ 285 w 285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rgbClr val="7D7D7D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4C010360-02CB-460C-A195-5D5DD1433FE0}"/>
              </a:ext>
            </a:extLst>
          </p:cNvPr>
          <p:cNvSpPr/>
          <p:nvPr/>
        </p:nvSpPr>
        <p:spPr>
          <a:xfrm flipH="1">
            <a:off x="463310" y="1138815"/>
            <a:ext cx="4634543" cy="2495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CD01456-7878-4ECD-84A2-7E86B6A504E8}"/>
              </a:ext>
            </a:extLst>
          </p:cNvPr>
          <p:cNvSpPr/>
          <p:nvPr/>
        </p:nvSpPr>
        <p:spPr>
          <a:xfrm flipH="1" flipV="1">
            <a:off x="463310" y="5440928"/>
            <a:ext cx="4634543" cy="2495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ln w="19050">
            <a:solidFill>
              <a:srgbClr val="46464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8AA55468-A031-463B-9698-B17C562DB3EE}"/>
              </a:ext>
            </a:extLst>
          </p:cNvPr>
          <p:cNvSpPr/>
          <p:nvPr/>
        </p:nvSpPr>
        <p:spPr>
          <a:xfrm>
            <a:off x="7025125" y="1138815"/>
            <a:ext cx="4634543" cy="2495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4FF27DEA-692A-444E-8715-CC56D178AE99}"/>
              </a:ext>
            </a:extLst>
          </p:cNvPr>
          <p:cNvSpPr/>
          <p:nvPr/>
        </p:nvSpPr>
        <p:spPr>
          <a:xfrm flipV="1">
            <a:off x="7025125" y="5440929"/>
            <a:ext cx="4634543" cy="2495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ln w="19050">
            <a:solidFill>
              <a:srgbClr val="7D7D7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5CCB4B-6C32-4C94-A081-8750BC29C31D}"/>
              </a:ext>
            </a:extLst>
          </p:cNvPr>
          <p:cNvSpPr/>
          <p:nvPr/>
        </p:nvSpPr>
        <p:spPr>
          <a:xfrm rot="18815338">
            <a:off x="4403867" y="1953815"/>
            <a:ext cx="2439967" cy="186869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682749" eaLnBrk="0" hangingPunct="0">
              <a:spcAft>
                <a:spcPts val="171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cs typeface="Arial" charset="0"/>
              </a:rPr>
              <a:t>Tax </a:t>
            </a:r>
          </a:p>
          <a:p>
            <a:pPr algn="ctr" defTabSz="682749" eaLnBrk="0" hangingPunct="0">
              <a:spcAft>
                <a:spcPts val="171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cs typeface="Arial" charset="0"/>
              </a:rPr>
              <a:t>Compliance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B2615D-A805-49A8-B1F5-352A836C0EA5}"/>
              </a:ext>
            </a:extLst>
          </p:cNvPr>
          <p:cNvSpPr/>
          <p:nvPr/>
        </p:nvSpPr>
        <p:spPr>
          <a:xfrm rot="2941930">
            <a:off x="5271231" y="1959736"/>
            <a:ext cx="2439967" cy="186869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682749" eaLnBrk="0" hangingPunct="0">
              <a:spcAft>
                <a:spcPts val="171"/>
              </a:spcAft>
              <a:defRPr/>
            </a:pPr>
            <a:r>
              <a:rPr lang="en-GB" sz="1400" b="1" kern="0" dirty="0">
                <a:cs typeface="Arial" charset="0"/>
              </a:rPr>
              <a:t>Tax</a:t>
            </a:r>
          </a:p>
          <a:p>
            <a:pPr algn="ctr" defTabSz="682749" eaLnBrk="0" hangingPunct="0">
              <a:spcAft>
                <a:spcPts val="171"/>
              </a:spcAft>
              <a:defRPr/>
            </a:pPr>
            <a:r>
              <a:rPr lang="en-GB" sz="1400" b="1" kern="0" dirty="0">
                <a:cs typeface="Arial" charset="0"/>
              </a:rPr>
              <a:t>Structure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9B964A-24C6-45F0-894C-6521A36290C0}"/>
              </a:ext>
            </a:extLst>
          </p:cNvPr>
          <p:cNvSpPr/>
          <p:nvPr/>
        </p:nvSpPr>
        <p:spPr>
          <a:xfrm rot="2701602">
            <a:off x="4317905" y="2971050"/>
            <a:ext cx="2439967" cy="1868696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682749" eaLnBrk="0" hangingPunct="0">
              <a:spcAft>
                <a:spcPts val="171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cs typeface="Arial" charset="0"/>
              </a:rPr>
              <a:t>Ease of Doing </a:t>
            </a:r>
          </a:p>
          <a:p>
            <a:pPr algn="ctr" defTabSz="682749" eaLnBrk="0" hangingPunct="0">
              <a:spcAft>
                <a:spcPts val="171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cs typeface="Arial" charset="0"/>
              </a:rPr>
              <a:t>Business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C9A610-DE61-4CA1-B359-372223B8DEB6}"/>
              </a:ext>
            </a:extLst>
          </p:cNvPr>
          <p:cNvSpPr/>
          <p:nvPr/>
        </p:nvSpPr>
        <p:spPr>
          <a:xfrm rot="18781003">
            <a:off x="5353433" y="2971050"/>
            <a:ext cx="2439967" cy="1868696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682749" eaLnBrk="0" hangingPunct="0">
              <a:spcAft>
                <a:spcPts val="171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cs typeface="Arial" charset="0"/>
              </a:rPr>
              <a:t>Technology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D768345F-D178-47B1-89B9-D23CF707C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8475" y="1167519"/>
            <a:ext cx="33311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Tax Structure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Cooperative fiscal federalism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Uniform Law/procedures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Reduction in GST rates from 28% to 18%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Rationalization in Inverted Duty Structure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Sequential filing of GST returns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Capacity-based taxation scheme for selected sectors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C9DAD66-CDE9-4CCD-A6FC-B323AA360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8475" y="3428294"/>
            <a:ext cx="33311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Technology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Common IT portal-GSTN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Widening scope of E-Invoicing/E-way bills.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Finger-print based authentication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GPS/Fast tag enabled monitoring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Leveraging digital analytics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F5D378-DC9A-4DC9-BB4A-7AB8EB1F5BBD}"/>
              </a:ext>
            </a:extLst>
          </p:cNvPr>
          <p:cNvGrpSpPr>
            <a:grpSpLocks noChangeAspect="1"/>
          </p:cNvGrpSpPr>
          <p:nvPr/>
        </p:nvGrpSpPr>
        <p:grpSpPr>
          <a:xfrm>
            <a:off x="5654005" y="2985895"/>
            <a:ext cx="814966" cy="814966"/>
            <a:chOff x="1600200" y="3360806"/>
            <a:chExt cx="206140" cy="206140"/>
          </a:xfrm>
          <a:solidFill>
            <a:srgbClr val="2D2D2D"/>
          </a:solidFill>
        </p:grpSpPr>
        <p:sp>
          <p:nvSpPr>
            <p:cNvPr id="34" name="Freeform 107">
              <a:extLst>
                <a:ext uri="{FF2B5EF4-FFF2-40B4-BE49-F238E27FC236}">
                  <a16:creationId xmlns:a16="http://schemas.microsoft.com/office/drawing/2014/main" id="{CF818A08-5E7F-4C70-B906-0521A50D40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3143" y="3360806"/>
              <a:ext cx="53197" cy="206140"/>
            </a:xfrm>
            <a:custGeom>
              <a:avLst/>
              <a:gdLst>
                <a:gd name="T0" fmla="*/ 0 w 16"/>
                <a:gd name="T1" fmla="*/ 0 h 62"/>
                <a:gd name="T2" fmla="*/ 0 w 16"/>
                <a:gd name="T3" fmla="*/ 54 h 62"/>
                <a:gd name="T4" fmla="*/ 5 w 16"/>
                <a:gd name="T5" fmla="*/ 62 h 62"/>
                <a:gd name="T6" fmla="*/ 11 w 16"/>
                <a:gd name="T7" fmla="*/ 54 h 62"/>
                <a:gd name="T8" fmla="*/ 11 w 16"/>
                <a:gd name="T9" fmla="*/ 3 h 62"/>
                <a:gd name="T10" fmla="*/ 13 w 16"/>
                <a:gd name="T11" fmla="*/ 3 h 62"/>
                <a:gd name="T12" fmla="*/ 13 w 16"/>
                <a:gd name="T13" fmla="*/ 22 h 62"/>
                <a:gd name="T14" fmla="*/ 16 w 16"/>
                <a:gd name="T15" fmla="*/ 22 h 62"/>
                <a:gd name="T16" fmla="*/ 16 w 16"/>
                <a:gd name="T17" fmla="*/ 0 h 62"/>
                <a:gd name="T18" fmla="*/ 0 w 16"/>
                <a:gd name="T19" fmla="*/ 0 h 62"/>
                <a:gd name="T20" fmla="*/ 8 w 16"/>
                <a:gd name="T21" fmla="*/ 3 h 62"/>
                <a:gd name="T22" fmla="*/ 8 w 16"/>
                <a:gd name="T23" fmla="*/ 21 h 62"/>
                <a:gd name="T24" fmla="*/ 3 w 16"/>
                <a:gd name="T25" fmla="*/ 21 h 62"/>
                <a:gd name="T26" fmla="*/ 3 w 16"/>
                <a:gd name="T27" fmla="*/ 3 h 62"/>
                <a:gd name="T28" fmla="*/ 8 w 16"/>
                <a:gd name="T29" fmla="*/ 3 h 62"/>
                <a:gd name="T30" fmla="*/ 5 w 16"/>
                <a:gd name="T31" fmla="*/ 57 h 62"/>
                <a:gd name="T32" fmla="*/ 3 w 16"/>
                <a:gd name="T33" fmla="*/ 53 h 62"/>
                <a:gd name="T34" fmla="*/ 3 w 16"/>
                <a:gd name="T35" fmla="*/ 24 h 62"/>
                <a:gd name="T36" fmla="*/ 8 w 16"/>
                <a:gd name="T37" fmla="*/ 24 h 62"/>
                <a:gd name="T38" fmla="*/ 8 w 16"/>
                <a:gd name="T39" fmla="*/ 53 h 62"/>
                <a:gd name="T40" fmla="*/ 5 w 16"/>
                <a:gd name="T41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62">
                  <a:moveTo>
                    <a:pt x="0" y="0"/>
                  </a:moveTo>
                  <a:lnTo>
                    <a:pt x="0" y="54"/>
                  </a:lnTo>
                  <a:lnTo>
                    <a:pt x="5" y="62"/>
                  </a:lnTo>
                  <a:lnTo>
                    <a:pt x="11" y="54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0"/>
                  </a:lnTo>
                  <a:lnTo>
                    <a:pt x="0" y="0"/>
                  </a:lnTo>
                  <a:close/>
                  <a:moveTo>
                    <a:pt x="8" y="3"/>
                  </a:moveTo>
                  <a:lnTo>
                    <a:pt x="8" y="21"/>
                  </a:lnTo>
                  <a:lnTo>
                    <a:pt x="3" y="21"/>
                  </a:lnTo>
                  <a:lnTo>
                    <a:pt x="3" y="3"/>
                  </a:lnTo>
                  <a:lnTo>
                    <a:pt x="8" y="3"/>
                  </a:lnTo>
                  <a:close/>
                  <a:moveTo>
                    <a:pt x="5" y="57"/>
                  </a:moveTo>
                  <a:lnTo>
                    <a:pt x="3" y="53"/>
                  </a:lnTo>
                  <a:lnTo>
                    <a:pt x="3" y="24"/>
                  </a:lnTo>
                  <a:lnTo>
                    <a:pt x="8" y="24"/>
                  </a:lnTo>
                  <a:lnTo>
                    <a:pt x="8" y="53"/>
                  </a:lnTo>
                  <a:lnTo>
                    <a:pt x="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Rectangle 108">
              <a:extLst>
                <a:ext uri="{FF2B5EF4-FFF2-40B4-BE49-F238E27FC236}">
                  <a16:creationId xmlns:a16="http://schemas.microsoft.com/office/drawing/2014/main" id="{FA76999E-9344-4C80-BBD9-3B8717B5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448" y="3404030"/>
              <a:ext cx="69821" cy="99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Rectangle 109">
              <a:extLst>
                <a:ext uri="{FF2B5EF4-FFF2-40B4-BE49-F238E27FC236}">
                  <a16:creationId xmlns:a16="http://schemas.microsoft.com/office/drawing/2014/main" id="{C2675BA1-1BDA-466C-802E-18EFCB34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448" y="3440602"/>
              <a:ext cx="69821" cy="99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Rectangle 110">
              <a:extLst>
                <a:ext uri="{FF2B5EF4-FFF2-40B4-BE49-F238E27FC236}">
                  <a16:creationId xmlns:a16="http://schemas.microsoft.com/office/drawing/2014/main" id="{7E82F33C-81C3-4F21-AD23-0F3C8E1BA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448" y="3480500"/>
              <a:ext cx="69821" cy="6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Rectangle 111">
              <a:extLst>
                <a:ext uri="{FF2B5EF4-FFF2-40B4-BE49-F238E27FC236}">
                  <a16:creationId xmlns:a16="http://schemas.microsoft.com/office/drawing/2014/main" id="{DAA3B3D0-BE62-479B-8B10-BA9814727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448" y="3513749"/>
              <a:ext cx="69821" cy="99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54D946FA-284F-4049-A5C6-31E3404C3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3360806"/>
              <a:ext cx="136318" cy="206140"/>
            </a:xfrm>
            <a:custGeom>
              <a:avLst/>
              <a:gdLst>
                <a:gd name="T0" fmla="*/ 41 w 41"/>
                <a:gd name="T1" fmla="*/ 62 h 62"/>
                <a:gd name="T2" fmla="*/ 0 w 41"/>
                <a:gd name="T3" fmla="*/ 62 h 62"/>
                <a:gd name="T4" fmla="*/ 0 w 41"/>
                <a:gd name="T5" fmla="*/ 0 h 62"/>
                <a:gd name="T6" fmla="*/ 41 w 41"/>
                <a:gd name="T7" fmla="*/ 0 h 62"/>
                <a:gd name="T8" fmla="*/ 41 w 41"/>
                <a:gd name="T9" fmla="*/ 62 h 62"/>
                <a:gd name="T10" fmla="*/ 3 w 41"/>
                <a:gd name="T11" fmla="*/ 59 h 62"/>
                <a:gd name="T12" fmla="*/ 38 w 41"/>
                <a:gd name="T13" fmla="*/ 59 h 62"/>
                <a:gd name="T14" fmla="*/ 38 w 41"/>
                <a:gd name="T15" fmla="*/ 3 h 62"/>
                <a:gd name="T16" fmla="*/ 3 w 41"/>
                <a:gd name="T17" fmla="*/ 3 h 62"/>
                <a:gd name="T18" fmla="*/ 3 w 41"/>
                <a:gd name="T19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2">
                  <a:moveTo>
                    <a:pt x="41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62"/>
                  </a:lnTo>
                  <a:close/>
                  <a:moveTo>
                    <a:pt x="3" y="59"/>
                  </a:moveTo>
                  <a:lnTo>
                    <a:pt x="38" y="59"/>
                  </a:lnTo>
                  <a:lnTo>
                    <a:pt x="38" y="3"/>
                  </a:lnTo>
                  <a:lnTo>
                    <a:pt x="3" y="3"/>
                  </a:lnTo>
                  <a:lnTo>
                    <a:pt x="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0" name="Circular Arrow 60">
            <a:extLst>
              <a:ext uri="{FF2B5EF4-FFF2-40B4-BE49-F238E27FC236}">
                <a16:creationId xmlns:a16="http://schemas.microsoft.com/office/drawing/2014/main" id="{2200A652-2019-464C-9F4E-E30F71270AC0}"/>
              </a:ext>
            </a:extLst>
          </p:cNvPr>
          <p:cNvSpPr/>
          <p:nvPr/>
        </p:nvSpPr>
        <p:spPr>
          <a:xfrm>
            <a:off x="5698394" y="1456010"/>
            <a:ext cx="726189" cy="631469"/>
          </a:xfrm>
          <a:prstGeom prst="circularArrow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ircular Arrow 61">
            <a:extLst>
              <a:ext uri="{FF2B5EF4-FFF2-40B4-BE49-F238E27FC236}">
                <a16:creationId xmlns:a16="http://schemas.microsoft.com/office/drawing/2014/main" id="{40897A70-23E1-4555-A11E-9546F32A463C}"/>
              </a:ext>
            </a:extLst>
          </p:cNvPr>
          <p:cNvSpPr/>
          <p:nvPr/>
        </p:nvSpPr>
        <p:spPr>
          <a:xfrm rot="10800000">
            <a:off x="5698395" y="4686150"/>
            <a:ext cx="726189" cy="631469"/>
          </a:xfrm>
          <a:prstGeom prst="circularArrow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4C8DF7-103C-4A0E-BD34-2FC549AB83C2}"/>
              </a:ext>
            </a:extLst>
          </p:cNvPr>
          <p:cNvSpPr txBox="1">
            <a:spLocks/>
          </p:cNvSpPr>
          <p:nvPr/>
        </p:nvSpPr>
        <p:spPr>
          <a:xfrm>
            <a:off x="423433" y="1127476"/>
            <a:ext cx="3988871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Tax Compliance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Taxpayer Base increased from 67 lacs to 1.45 crores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Increase in average </a:t>
            </a:r>
            <a:r>
              <a:rPr lang="en-US" sz="1200" dirty="0"/>
              <a:t>monthly revenue from INR 90 lacs crores to INR 1.5 lacs crores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Increase in returns filing compliance from 50% to 90%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Detection of tax fraud especially fake Invoices 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Robust mechanism of data-gathering &amp; data-    sharing among intelligence agencies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776BF9E-633A-4A77-9B85-4BECDF3CB38A}"/>
              </a:ext>
            </a:extLst>
          </p:cNvPr>
          <p:cNvSpPr txBox="1">
            <a:spLocks/>
          </p:cNvSpPr>
          <p:nvPr/>
        </p:nvSpPr>
        <p:spPr>
          <a:xfrm>
            <a:off x="450003" y="3405601"/>
            <a:ext cx="3362999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Ease of doing business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Removal of Inter-State barriers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Lesser compliance on MSME sector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Industry Consultation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De-criminalization of certain offences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GST </a:t>
            </a:r>
            <a:r>
              <a:rPr lang="en-US" sz="1200" dirty="0"/>
              <a:t>Amnesty scheme for non-filers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Retrospective benefit of rate/procedural changes in GST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SOP for Scrutiny/Audit across India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0595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913" y="162669"/>
            <a:ext cx="11306175" cy="43088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GST Policy-Key Emerging Issues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251A8-FD14-CA42-8D7C-34C3AA0956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16882-89B6-B74B-B740-4049ABB917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C4C1A-8E14-D64B-BEF1-AA3197048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91888696-9E45-4FBE-9457-B02DA3DB1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506330"/>
            <a:ext cx="11306176" cy="383798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A1F563-C81B-44E9-B4C9-A89D35CB6AA2}"/>
              </a:ext>
            </a:extLst>
          </p:cNvPr>
          <p:cNvGrpSpPr/>
          <p:nvPr/>
        </p:nvGrpSpPr>
        <p:grpSpPr>
          <a:xfrm>
            <a:off x="3200006" y="1102753"/>
            <a:ext cx="2862455" cy="1611634"/>
            <a:chOff x="4317121" y="2340471"/>
            <a:chExt cx="2607028" cy="1467822"/>
          </a:xfrm>
        </p:grpSpPr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8BDEFE6F-6C60-46A1-A1F4-6D60B5D4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A770D06-DA6D-4482-8E92-39BEFA58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D51000-1AE7-4433-9EED-E75A06AD5F25}"/>
                </a:ext>
              </a:extLst>
            </p:cNvPr>
            <p:cNvSpPr/>
            <p:nvPr/>
          </p:nvSpPr>
          <p:spPr>
            <a:xfrm rot="2677252">
              <a:off x="5291800" y="2685334"/>
              <a:ext cx="1584176" cy="67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000000"/>
                  </a:solidFill>
                  <a:latin typeface="Arial"/>
                </a:rPr>
                <a:t> Multiple GST Rates/Exemptions/Input Tax Credit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4C6883-F12D-41F1-BD1F-2342912E91EF}"/>
              </a:ext>
            </a:extLst>
          </p:cNvPr>
          <p:cNvGrpSpPr/>
          <p:nvPr/>
        </p:nvGrpSpPr>
        <p:grpSpPr>
          <a:xfrm>
            <a:off x="6141524" y="4136259"/>
            <a:ext cx="2846417" cy="1611634"/>
            <a:chOff x="3832716" y="5103287"/>
            <a:chExt cx="2592421" cy="1467822"/>
          </a:xfrm>
        </p:grpSpPr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E5DCD4CD-AE9A-452D-B1B9-FC623B6FA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E6E8F8F-336B-4E72-9582-5EB5AFC2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B65E69D-05BA-4F9A-98BD-BF76F84525BA}"/>
                </a:ext>
              </a:extLst>
            </p:cNvPr>
            <p:cNvSpPr/>
            <p:nvPr/>
          </p:nvSpPr>
          <p:spPr>
            <a:xfrm rot="2623787">
              <a:off x="3934780" y="5723714"/>
              <a:ext cx="1584176" cy="476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</a:rPr>
                <a:t>Litigation Management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E583AA3-D149-4146-9417-EBC64BFC73CA}"/>
              </a:ext>
            </a:extLst>
          </p:cNvPr>
          <p:cNvGrpSpPr/>
          <p:nvPr/>
        </p:nvGrpSpPr>
        <p:grpSpPr>
          <a:xfrm flipH="1">
            <a:off x="6141524" y="1104900"/>
            <a:ext cx="2862455" cy="1611634"/>
            <a:chOff x="4317121" y="2340471"/>
            <a:chExt cx="2607028" cy="1467822"/>
          </a:xfrm>
        </p:grpSpPr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71650907-2B5A-42C4-A63D-799D5E1D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121" y="2364813"/>
              <a:ext cx="1017495" cy="343222"/>
            </a:xfrm>
            <a:custGeom>
              <a:avLst/>
              <a:gdLst>
                <a:gd name="T0" fmla="*/ 0 w 836"/>
                <a:gd name="T1" fmla="*/ 282 h 282"/>
                <a:gd name="T2" fmla="*/ 836 w 836"/>
                <a:gd name="T3" fmla="*/ 282 h 282"/>
                <a:gd name="T4" fmla="*/ 836 w 836"/>
                <a:gd name="T5" fmla="*/ 0 h 282"/>
                <a:gd name="T6" fmla="*/ 268 w 836"/>
                <a:gd name="T7" fmla="*/ 0 h 282"/>
                <a:gd name="T8" fmla="*/ 268 w 836"/>
                <a:gd name="T9" fmla="*/ 0 h 282"/>
                <a:gd name="T10" fmla="*/ 262 w 836"/>
                <a:gd name="T11" fmla="*/ 2 h 282"/>
                <a:gd name="T12" fmla="*/ 242 w 836"/>
                <a:gd name="T13" fmla="*/ 4 h 282"/>
                <a:gd name="T14" fmla="*/ 228 w 836"/>
                <a:gd name="T15" fmla="*/ 8 h 282"/>
                <a:gd name="T16" fmla="*/ 210 w 836"/>
                <a:gd name="T17" fmla="*/ 14 h 282"/>
                <a:gd name="T18" fmla="*/ 192 w 836"/>
                <a:gd name="T19" fmla="*/ 22 h 282"/>
                <a:gd name="T20" fmla="*/ 172 w 836"/>
                <a:gd name="T21" fmla="*/ 32 h 282"/>
                <a:gd name="T22" fmla="*/ 152 w 836"/>
                <a:gd name="T23" fmla="*/ 48 h 282"/>
                <a:gd name="T24" fmla="*/ 130 w 836"/>
                <a:gd name="T25" fmla="*/ 66 h 282"/>
                <a:gd name="T26" fmla="*/ 108 w 836"/>
                <a:gd name="T27" fmla="*/ 88 h 282"/>
                <a:gd name="T28" fmla="*/ 84 w 836"/>
                <a:gd name="T29" fmla="*/ 116 h 282"/>
                <a:gd name="T30" fmla="*/ 62 w 836"/>
                <a:gd name="T31" fmla="*/ 148 h 282"/>
                <a:gd name="T32" fmla="*/ 40 w 836"/>
                <a:gd name="T33" fmla="*/ 186 h 282"/>
                <a:gd name="T34" fmla="*/ 20 w 836"/>
                <a:gd name="T35" fmla="*/ 230 h 282"/>
                <a:gd name="T36" fmla="*/ 0 w 836"/>
                <a:gd name="T37" fmla="*/ 282 h 282"/>
                <a:gd name="T38" fmla="*/ 0 w 836"/>
                <a:gd name="T3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2">
                  <a:moveTo>
                    <a:pt x="0" y="282"/>
                  </a:moveTo>
                  <a:lnTo>
                    <a:pt x="836" y="282"/>
                  </a:lnTo>
                  <a:lnTo>
                    <a:pt x="836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2"/>
                  </a:lnTo>
                  <a:lnTo>
                    <a:pt x="242" y="4"/>
                  </a:lnTo>
                  <a:lnTo>
                    <a:pt x="228" y="8"/>
                  </a:lnTo>
                  <a:lnTo>
                    <a:pt x="210" y="14"/>
                  </a:lnTo>
                  <a:lnTo>
                    <a:pt x="192" y="22"/>
                  </a:lnTo>
                  <a:lnTo>
                    <a:pt x="172" y="32"/>
                  </a:lnTo>
                  <a:lnTo>
                    <a:pt x="152" y="48"/>
                  </a:lnTo>
                  <a:lnTo>
                    <a:pt x="130" y="66"/>
                  </a:lnTo>
                  <a:lnTo>
                    <a:pt x="108" y="88"/>
                  </a:lnTo>
                  <a:lnTo>
                    <a:pt x="84" y="116"/>
                  </a:lnTo>
                  <a:lnTo>
                    <a:pt x="62" y="148"/>
                  </a:lnTo>
                  <a:lnTo>
                    <a:pt x="40" y="186"/>
                  </a:lnTo>
                  <a:lnTo>
                    <a:pt x="20" y="23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017C5DD-BE48-47CF-BDE5-592E02AB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765" y="2340471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C2D302-AC8F-437C-8189-2FA7D39380F1}"/>
                </a:ext>
              </a:extLst>
            </p:cNvPr>
            <p:cNvSpPr/>
            <p:nvPr/>
          </p:nvSpPr>
          <p:spPr>
            <a:xfrm rot="2677252">
              <a:off x="5279306" y="2585270"/>
              <a:ext cx="1584176" cy="67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Arial"/>
                </a:rPr>
                <a:t>Non-inclusion of petroleum/ electricity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8ADE312-82F0-4260-A986-76E068FF1586}"/>
              </a:ext>
            </a:extLst>
          </p:cNvPr>
          <p:cNvGrpSpPr/>
          <p:nvPr/>
        </p:nvGrpSpPr>
        <p:grpSpPr>
          <a:xfrm flipH="1">
            <a:off x="3216044" y="4136259"/>
            <a:ext cx="2846417" cy="1611634"/>
            <a:chOff x="3832716" y="5103287"/>
            <a:chExt cx="2592421" cy="1467822"/>
          </a:xfrm>
        </p:grpSpPr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7BAD0D3B-5943-47D0-B277-839F4934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642" y="6203545"/>
              <a:ext cx="1017495" cy="340788"/>
            </a:xfrm>
            <a:custGeom>
              <a:avLst/>
              <a:gdLst>
                <a:gd name="T0" fmla="*/ 836 w 836"/>
                <a:gd name="T1" fmla="*/ 0 h 280"/>
                <a:gd name="T2" fmla="*/ 0 w 836"/>
                <a:gd name="T3" fmla="*/ 0 h 280"/>
                <a:gd name="T4" fmla="*/ 0 w 836"/>
                <a:gd name="T5" fmla="*/ 280 h 280"/>
                <a:gd name="T6" fmla="*/ 566 w 836"/>
                <a:gd name="T7" fmla="*/ 280 h 280"/>
                <a:gd name="T8" fmla="*/ 566 w 836"/>
                <a:gd name="T9" fmla="*/ 280 h 280"/>
                <a:gd name="T10" fmla="*/ 574 w 836"/>
                <a:gd name="T11" fmla="*/ 280 h 280"/>
                <a:gd name="T12" fmla="*/ 594 w 836"/>
                <a:gd name="T13" fmla="*/ 276 h 280"/>
                <a:gd name="T14" fmla="*/ 608 w 836"/>
                <a:gd name="T15" fmla="*/ 274 h 280"/>
                <a:gd name="T16" fmla="*/ 624 w 836"/>
                <a:gd name="T17" fmla="*/ 268 h 280"/>
                <a:gd name="T18" fmla="*/ 644 w 836"/>
                <a:gd name="T19" fmla="*/ 260 h 280"/>
                <a:gd name="T20" fmla="*/ 662 w 836"/>
                <a:gd name="T21" fmla="*/ 248 h 280"/>
                <a:gd name="T22" fmla="*/ 684 w 836"/>
                <a:gd name="T23" fmla="*/ 234 h 280"/>
                <a:gd name="T24" fmla="*/ 706 w 836"/>
                <a:gd name="T25" fmla="*/ 216 h 280"/>
                <a:gd name="T26" fmla="*/ 728 w 836"/>
                <a:gd name="T27" fmla="*/ 192 h 280"/>
                <a:gd name="T28" fmla="*/ 750 w 836"/>
                <a:gd name="T29" fmla="*/ 166 h 280"/>
                <a:gd name="T30" fmla="*/ 774 w 836"/>
                <a:gd name="T31" fmla="*/ 132 h 280"/>
                <a:gd name="T32" fmla="*/ 796 w 836"/>
                <a:gd name="T33" fmla="*/ 94 h 280"/>
                <a:gd name="T34" fmla="*/ 816 w 836"/>
                <a:gd name="T35" fmla="*/ 50 h 280"/>
                <a:gd name="T36" fmla="*/ 836 w 836"/>
                <a:gd name="T37" fmla="*/ 0 h 280"/>
                <a:gd name="T38" fmla="*/ 836 w 836"/>
                <a:gd name="T3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280">
                  <a:moveTo>
                    <a:pt x="836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566" y="280"/>
                  </a:lnTo>
                  <a:lnTo>
                    <a:pt x="566" y="280"/>
                  </a:lnTo>
                  <a:lnTo>
                    <a:pt x="574" y="280"/>
                  </a:lnTo>
                  <a:lnTo>
                    <a:pt x="594" y="276"/>
                  </a:lnTo>
                  <a:lnTo>
                    <a:pt x="608" y="274"/>
                  </a:lnTo>
                  <a:lnTo>
                    <a:pt x="624" y="268"/>
                  </a:lnTo>
                  <a:lnTo>
                    <a:pt x="644" y="260"/>
                  </a:lnTo>
                  <a:lnTo>
                    <a:pt x="662" y="248"/>
                  </a:lnTo>
                  <a:lnTo>
                    <a:pt x="684" y="234"/>
                  </a:lnTo>
                  <a:lnTo>
                    <a:pt x="706" y="216"/>
                  </a:lnTo>
                  <a:lnTo>
                    <a:pt x="728" y="192"/>
                  </a:lnTo>
                  <a:lnTo>
                    <a:pt x="750" y="166"/>
                  </a:lnTo>
                  <a:lnTo>
                    <a:pt x="774" y="132"/>
                  </a:lnTo>
                  <a:lnTo>
                    <a:pt x="796" y="94"/>
                  </a:lnTo>
                  <a:lnTo>
                    <a:pt x="816" y="5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83FA919C-50B9-464E-8D7D-A3B5F62F3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716" y="5103287"/>
              <a:ext cx="2390384" cy="1467822"/>
            </a:xfrm>
            <a:custGeom>
              <a:avLst/>
              <a:gdLst>
                <a:gd name="T0" fmla="*/ 2 w 1964"/>
                <a:gd name="T1" fmla="*/ 812 h 1206"/>
                <a:gd name="T2" fmla="*/ 4 w 1964"/>
                <a:gd name="T3" fmla="*/ 820 h 1206"/>
                <a:gd name="T4" fmla="*/ 10 w 1964"/>
                <a:gd name="T5" fmla="*/ 838 h 1206"/>
                <a:gd name="T6" fmla="*/ 16 w 1964"/>
                <a:gd name="T7" fmla="*/ 844 h 1206"/>
                <a:gd name="T8" fmla="*/ 32 w 1964"/>
                <a:gd name="T9" fmla="*/ 854 h 1206"/>
                <a:gd name="T10" fmla="*/ 52 w 1964"/>
                <a:gd name="T11" fmla="*/ 858 h 1206"/>
                <a:gd name="T12" fmla="*/ 70 w 1964"/>
                <a:gd name="T13" fmla="*/ 854 h 1206"/>
                <a:gd name="T14" fmla="*/ 88 w 1964"/>
                <a:gd name="T15" fmla="*/ 844 h 1206"/>
                <a:gd name="T16" fmla="*/ 226 w 1964"/>
                <a:gd name="T17" fmla="*/ 794 h 1206"/>
                <a:gd name="T18" fmla="*/ 520 w 1964"/>
                <a:gd name="T19" fmla="*/ 1090 h 1206"/>
                <a:gd name="T20" fmla="*/ 562 w 1964"/>
                <a:gd name="T21" fmla="*/ 1128 h 1206"/>
                <a:gd name="T22" fmla="*/ 608 w 1964"/>
                <a:gd name="T23" fmla="*/ 1164 h 1206"/>
                <a:gd name="T24" fmla="*/ 654 w 1964"/>
                <a:gd name="T25" fmla="*/ 1190 h 1206"/>
                <a:gd name="T26" fmla="*/ 688 w 1964"/>
                <a:gd name="T27" fmla="*/ 1200 h 1206"/>
                <a:gd name="T28" fmla="*/ 700 w 1964"/>
                <a:gd name="T29" fmla="*/ 1202 h 1206"/>
                <a:gd name="T30" fmla="*/ 1630 w 1964"/>
                <a:gd name="T31" fmla="*/ 1206 h 1206"/>
                <a:gd name="T32" fmla="*/ 1826 w 1964"/>
                <a:gd name="T33" fmla="*/ 1204 h 1206"/>
                <a:gd name="T34" fmla="*/ 1850 w 1964"/>
                <a:gd name="T35" fmla="*/ 1202 h 1206"/>
                <a:gd name="T36" fmla="*/ 1890 w 1964"/>
                <a:gd name="T37" fmla="*/ 1192 h 1206"/>
                <a:gd name="T38" fmla="*/ 1922 w 1964"/>
                <a:gd name="T39" fmla="*/ 1180 h 1206"/>
                <a:gd name="T40" fmla="*/ 1964 w 1964"/>
                <a:gd name="T41" fmla="*/ 1154 h 1206"/>
                <a:gd name="T42" fmla="*/ 1946 w 1964"/>
                <a:gd name="T43" fmla="*/ 1162 h 1206"/>
                <a:gd name="T44" fmla="*/ 1910 w 1964"/>
                <a:gd name="T45" fmla="*/ 1174 h 1206"/>
                <a:gd name="T46" fmla="*/ 1872 w 1964"/>
                <a:gd name="T47" fmla="*/ 1180 h 1206"/>
                <a:gd name="T48" fmla="*/ 1832 w 1964"/>
                <a:gd name="T49" fmla="*/ 1178 h 1206"/>
                <a:gd name="T50" fmla="*/ 1792 w 1964"/>
                <a:gd name="T51" fmla="*/ 1168 h 1206"/>
                <a:gd name="T52" fmla="*/ 1750 w 1964"/>
                <a:gd name="T53" fmla="*/ 1150 h 1206"/>
                <a:gd name="T54" fmla="*/ 1708 w 1964"/>
                <a:gd name="T55" fmla="*/ 1126 h 1206"/>
                <a:gd name="T56" fmla="*/ 1666 w 1964"/>
                <a:gd name="T57" fmla="*/ 1092 h 1206"/>
                <a:gd name="T58" fmla="*/ 752 w 1964"/>
                <a:gd name="T59" fmla="*/ 178 h 1206"/>
                <a:gd name="T60" fmla="*/ 844 w 1964"/>
                <a:gd name="T61" fmla="*/ 86 h 1206"/>
                <a:gd name="T62" fmla="*/ 856 w 1964"/>
                <a:gd name="T63" fmla="*/ 70 h 1206"/>
                <a:gd name="T64" fmla="*/ 860 w 1964"/>
                <a:gd name="T65" fmla="*/ 50 h 1206"/>
                <a:gd name="T66" fmla="*/ 856 w 1964"/>
                <a:gd name="T67" fmla="*/ 32 h 1206"/>
                <a:gd name="T68" fmla="*/ 846 w 1964"/>
                <a:gd name="T69" fmla="*/ 16 h 1206"/>
                <a:gd name="T70" fmla="*/ 838 w 1964"/>
                <a:gd name="T71" fmla="*/ 10 h 1206"/>
                <a:gd name="T72" fmla="*/ 822 w 1964"/>
                <a:gd name="T73" fmla="*/ 2 h 1206"/>
                <a:gd name="T74" fmla="*/ 90 w 1964"/>
                <a:gd name="T75" fmla="*/ 0 h 1206"/>
                <a:gd name="T76" fmla="*/ 72 w 1964"/>
                <a:gd name="T77" fmla="*/ 0 h 1206"/>
                <a:gd name="T78" fmla="*/ 38 w 1964"/>
                <a:gd name="T79" fmla="*/ 12 h 1206"/>
                <a:gd name="T80" fmla="*/ 24 w 1964"/>
                <a:gd name="T81" fmla="*/ 22 h 1206"/>
                <a:gd name="T82" fmla="*/ 4 w 1964"/>
                <a:gd name="T83" fmla="*/ 52 h 1206"/>
                <a:gd name="T84" fmla="*/ 0 w 1964"/>
                <a:gd name="T85" fmla="*/ 9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0" y="90"/>
                  </a:moveTo>
                  <a:lnTo>
                    <a:pt x="2" y="812"/>
                  </a:lnTo>
                  <a:lnTo>
                    <a:pt x="2" y="812"/>
                  </a:lnTo>
                  <a:lnTo>
                    <a:pt x="4" y="820"/>
                  </a:lnTo>
                  <a:lnTo>
                    <a:pt x="6" y="830"/>
                  </a:lnTo>
                  <a:lnTo>
                    <a:pt x="10" y="838"/>
                  </a:lnTo>
                  <a:lnTo>
                    <a:pt x="16" y="844"/>
                  </a:lnTo>
                  <a:lnTo>
                    <a:pt x="16" y="844"/>
                  </a:lnTo>
                  <a:lnTo>
                    <a:pt x="24" y="850"/>
                  </a:lnTo>
                  <a:lnTo>
                    <a:pt x="32" y="854"/>
                  </a:lnTo>
                  <a:lnTo>
                    <a:pt x="42" y="858"/>
                  </a:lnTo>
                  <a:lnTo>
                    <a:pt x="52" y="858"/>
                  </a:lnTo>
                  <a:lnTo>
                    <a:pt x="60" y="858"/>
                  </a:lnTo>
                  <a:lnTo>
                    <a:pt x="70" y="854"/>
                  </a:lnTo>
                  <a:lnTo>
                    <a:pt x="80" y="850"/>
                  </a:lnTo>
                  <a:lnTo>
                    <a:pt x="88" y="844"/>
                  </a:lnTo>
                  <a:lnTo>
                    <a:pt x="180" y="750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520" y="1090"/>
                  </a:lnTo>
                  <a:lnTo>
                    <a:pt x="520" y="1090"/>
                  </a:lnTo>
                  <a:lnTo>
                    <a:pt x="562" y="1128"/>
                  </a:lnTo>
                  <a:lnTo>
                    <a:pt x="584" y="1148"/>
                  </a:lnTo>
                  <a:lnTo>
                    <a:pt x="608" y="1164"/>
                  </a:lnTo>
                  <a:lnTo>
                    <a:pt x="632" y="1180"/>
                  </a:lnTo>
                  <a:lnTo>
                    <a:pt x="654" y="1190"/>
                  </a:lnTo>
                  <a:lnTo>
                    <a:pt x="678" y="1198"/>
                  </a:lnTo>
                  <a:lnTo>
                    <a:pt x="688" y="1200"/>
                  </a:lnTo>
                  <a:lnTo>
                    <a:pt x="700" y="1202"/>
                  </a:lnTo>
                  <a:lnTo>
                    <a:pt x="700" y="1202"/>
                  </a:lnTo>
                  <a:lnTo>
                    <a:pt x="1248" y="1204"/>
                  </a:lnTo>
                  <a:lnTo>
                    <a:pt x="1630" y="1206"/>
                  </a:lnTo>
                  <a:lnTo>
                    <a:pt x="1764" y="1204"/>
                  </a:lnTo>
                  <a:lnTo>
                    <a:pt x="1826" y="1204"/>
                  </a:lnTo>
                  <a:lnTo>
                    <a:pt x="1826" y="1204"/>
                  </a:lnTo>
                  <a:lnTo>
                    <a:pt x="1850" y="1202"/>
                  </a:lnTo>
                  <a:lnTo>
                    <a:pt x="1872" y="1198"/>
                  </a:lnTo>
                  <a:lnTo>
                    <a:pt x="1890" y="1192"/>
                  </a:lnTo>
                  <a:lnTo>
                    <a:pt x="1906" y="1186"/>
                  </a:lnTo>
                  <a:lnTo>
                    <a:pt x="1922" y="1180"/>
                  </a:lnTo>
                  <a:lnTo>
                    <a:pt x="1936" y="1172"/>
                  </a:lnTo>
                  <a:lnTo>
                    <a:pt x="1964" y="1154"/>
                  </a:lnTo>
                  <a:lnTo>
                    <a:pt x="1964" y="1154"/>
                  </a:lnTo>
                  <a:lnTo>
                    <a:pt x="1946" y="1162"/>
                  </a:lnTo>
                  <a:lnTo>
                    <a:pt x="1928" y="1168"/>
                  </a:lnTo>
                  <a:lnTo>
                    <a:pt x="1910" y="1174"/>
                  </a:lnTo>
                  <a:lnTo>
                    <a:pt x="1890" y="1178"/>
                  </a:lnTo>
                  <a:lnTo>
                    <a:pt x="1872" y="1180"/>
                  </a:lnTo>
                  <a:lnTo>
                    <a:pt x="1852" y="1180"/>
                  </a:lnTo>
                  <a:lnTo>
                    <a:pt x="1832" y="1178"/>
                  </a:lnTo>
                  <a:lnTo>
                    <a:pt x="1812" y="1174"/>
                  </a:lnTo>
                  <a:lnTo>
                    <a:pt x="1792" y="1168"/>
                  </a:lnTo>
                  <a:lnTo>
                    <a:pt x="1770" y="1160"/>
                  </a:lnTo>
                  <a:lnTo>
                    <a:pt x="1750" y="1150"/>
                  </a:lnTo>
                  <a:lnTo>
                    <a:pt x="1730" y="1140"/>
                  </a:lnTo>
                  <a:lnTo>
                    <a:pt x="1708" y="1126"/>
                  </a:lnTo>
                  <a:lnTo>
                    <a:pt x="1688" y="1110"/>
                  </a:lnTo>
                  <a:lnTo>
                    <a:pt x="1666" y="1092"/>
                  </a:lnTo>
                  <a:lnTo>
                    <a:pt x="1646" y="1074"/>
                  </a:lnTo>
                  <a:lnTo>
                    <a:pt x="752" y="178"/>
                  </a:lnTo>
                  <a:lnTo>
                    <a:pt x="844" y="86"/>
                  </a:lnTo>
                  <a:lnTo>
                    <a:pt x="844" y="86"/>
                  </a:lnTo>
                  <a:lnTo>
                    <a:pt x="850" y="78"/>
                  </a:lnTo>
                  <a:lnTo>
                    <a:pt x="856" y="70"/>
                  </a:lnTo>
                  <a:lnTo>
                    <a:pt x="858" y="60"/>
                  </a:lnTo>
                  <a:lnTo>
                    <a:pt x="860" y="50"/>
                  </a:lnTo>
                  <a:lnTo>
                    <a:pt x="858" y="42"/>
                  </a:lnTo>
                  <a:lnTo>
                    <a:pt x="856" y="32"/>
                  </a:lnTo>
                  <a:lnTo>
                    <a:pt x="852" y="24"/>
                  </a:lnTo>
                  <a:lnTo>
                    <a:pt x="846" y="16"/>
                  </a:lnTo>
                  <a:lnTo>
                    <a:pt x="846" y="16"/>
                  </a:lnTo>
                  <a:lnTo>
                    <a:pt x="838" y="10"/>
                  </a:lnTo>
                  <a:lnTo>
                    <a:pt x="830" y="6"/>
                  </a:lnTo>
                  <a:lnTo>
                    <a:pt x="822" y="2"/>
                  </a:lnTo>
                  <a:lnTo>
                    <a:pt x="8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38" y="1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2" y="36"/>
                  </a:lnTo>
                  <a:lnTo>
                    <a:pt x="4" y="52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F89660-E7E8-4491-BD03-331FAB5822C7}"/>
                </a:ext>
              </a:extLst>
            </p:cNvPr>
            <p:cNvSpPr/>
            <p:nvPr/>
          </p:nvSpPr>
          <p:spPr>
            <a:xfrm rot="2623787">
              <a:off x="3958381" y="5723714"/>
              <a:ext cx="1584176" cy="476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 dirty="0">
                  <a:solidFill>
                    <a:schemeClr val="bg1"/>
                  </a:solidFill>
                </a:rPr>
                <a:t>GST On New-Age Sectors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70326A9-D883-40E3-8B62-BF53CE0F2694}"/>
              </a:ext>
            </a:extLst>
          </p:cNvPr>
          <p:cNvSpPr/>
          <p:nvPr/>
        </p:nvSpPr>
        <p:spPr>
          <a:xfrm>
            <a:off x="581065" y="1754109"/>
            <a:ext cx="3427063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Multiplicity of GST rates- leading to avoidable litigation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Need to review/consolidate the numerous exemptions/concessions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Restrictive ITC provisions especially on construction services/ capital goods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20E1D0F-220C-41AB-AD4C-BB750C2FC32F}"/>
              </a:ext>
            </a:extLst>
          </p:cNvPr>
          <p:cNvSpPr/>
          <p:nvPr/>
        </p:nvSpPr>
        <p:spPr>
          <a:xfrm>
            <a:off x="581065" y="3666211"/>
            <a:ext cx="3434267" cy="1677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Lack of clarity regarding GST on new age products/services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Crypto-currency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 commerce/Gig Economy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3 D printing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Robotics/AI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Internet of Things (IoT)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4B2A76-2DDA-4D20-985A-8DDCD4F62D20}"/>
              </a:ext>
            </a:extLst>
          </p:cNvPr>
          <p:cNvSpPr/>
          <p:nvPr/>
        </p:nvSpPr>
        <p:spPr>
          <a:xfrm>
            <a:off x="8191568" y="1754109"/>
            <a:ext cx="3374495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40-50% of economy not under GST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Petroleum sector outside the GST value chain, leading to tax cascading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Electricity, still being charged to electricity duty by states and not being charged to GST yet (NIL rate)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376BC7-2A27-45CE-8085-8828875A05CA}"/>
              </a:ext>
            </a:extLst>
          </p:cNvPr>
          <p:cNvSpPr/>
          <p:nvPr/>
        </p:nvSpPr>
        <p:spPr>
          <a:xfrm>
            <a:off x="8191569" y="3666211"/>
            <a:ext cx="330428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Lack of GST Appellate Tribunal leading to huge pendency of appeals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Need for amnesty scheme for minor offences in initial years of GST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Absence of Central Appellate Authority for advance </a:t>
            </a:r>
            <a:r>
              <a:rPr lang="en-US" sz="1200" dirty="0">
                <a:solidFill>
                  <a:sysClr val="windowText" lastClr="000000"/>
                </a:solidFill>
              </a:rPr>
              <a:t>r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uling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to resolve conflicting advance </a:t>
            </a:r>
            <a:r>
              <a:rPr lang="en-US" sz="1200" dirty="0">
                <a:solidFill>
                  <a:sysClr val="windowText" lastClr="000000"/>
                </a:solidFill>
              </a:rPr>
              <a:t>r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ulings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82880" marR="0" lvl="0" indent="-182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0881F1-0DA3-4CA4-8401-F26D992397A2}"/>
              </a:ext>
            </a:extLst>
          </p:cNvPr>
          <p:cNvCxnSpPr>
            <a:cxnSpLocks/>
          </p:cNvCxnSpPr>
          <p:nvPr/>
        </p:nvCxnSpPr>
        <p:spPr>
          <a:xfrm flipV="1">
            <a:off x="4129849" y="1754109"/>
            <a:ext cx="0" cy="128930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363E388-ACF6-4903-B87E-DE7A0B4B3B8C}"/>
              </a:ext>
            </a:extLst>
          </p:cNvPr>
          <p:cNvCxnSpPr>
            <a:cxnSpLocks/>
          </p:cNvCxnSpPr>
          <p:nvPr/>
        </p:nvCxnSpPr>
        <p:spPr>
          <a:xfrm flipV="1">
            <a:off x="4129849" y="3666211"/>
            <a:ext cx="0" cy="148132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FD01332-AC6B-4986-B665-45DA893AF017}"/>
              </a:ext>
            </a:extLst>
          </p:cNvPr>
          <p:cNvCxnSpPr>
            <a:cxnSpLocks/>
          </p:cNvCxnSpPr>
          <p:nvPr/>
        </p:nvCxnSpPr>
        <p:spPr>
          <a:xfrm flipV="1">
            <a:off x="8062154" y="1754109"/>
            <a:ext cx="0" cy="128930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2ECA42B-F326-4D04-BA77-BB3D64E4421C}"/>
              </a:ext>
            </a:extLst>
          </p:cNvPr>
          <p:cNvCxnSpPr>
            <a:cxnSpLocks/>
          </p:cNvCxnSpPr>
          <p:nvPr/>
        </p:nvCxnSpPr>
        <p:spPr>
          <a:xfrm flipV="1">
            <a:off x="8062154" y="3666211"/>
            <a:ext cx="0" cy="148132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5027C53-3951-4D88-806B-6C3652200CE0}"/>
              </a:ext>
            </a:extLst>
          </p:cNvPr>
          <p:cNvSpPr txBox="1"/>
          <p:nvPr/>
        </p:nvSpPr>
        <p:spPr>
          <a:xfrm>
            <a:off x="7699036" y="2797192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FF4145B-749C-4654-B06C-2C360D3CC108}"/>
              </a:ext>
            </a:extLst>
          </p:cNvPr>
          <p:cNvSpPr txBox="1"/>
          <p:nvPr/>
        </p:nvSpPr>
        <p:spPr>
          <a:xfrm>
            <a:off x="7699036" y="3666211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9B0F33-5250-46C0-A78D-EE1D9B35706B}"/>
              </a:ext>
            </a:extLst>
          </p:cNvPr>
          <p:cNvSpPr txBox="1"/>
          <p:nvPr/>
        </p:nvSpPr>
        <p:spPr>
          <a:xfrm>
            <a:off x="4265342" y="3666211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FB3E28-F271-422F-A12C-AAD9B7D03D67}"/>
              </a:ext>
            </a:extLst>
          </p:cNvPr>
          <p:cNvSpPr txBox="1"/>
          <p:nvPr/>
        </p:nvSpPr>
        <p:spPr>
          <a:xfrm>
            <a:off x="4265342" y="2797192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01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28350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913" y="162669"/>
            <a:ext cx="11306175" cy="43088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GST Policy-Way Forward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251A8-FD14-CA42-8D7C-34C3AA0956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16882-89B6-B74B-B740-4049ABB917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GST Policy-Way Forward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C4C1A-8E14-D64B-BEF1-AA3197048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3E7E1B-71D9-4AF2-952E-8009664E7D6F}"/>
              </a:ext>
            </a:extLst>
          </p:cNvPr>
          <p:cNvGrpSpPr/>
          <p:nvPr/>
        </p:nvGrpSpPr>
        <p:grpSpPr>
          <a:xfrm>
            <a:off x="-1462" y="1104900"/>
            <a:ext cx="12193461" cy="644499"/>
            <a:chOff x="-1462" y="1309317"/>
            <a:chExt cx="12193461" cy="6444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3F781C-0B37-409E-B9C5-B98591BE82A0}"/>
                </a:ext>
              </a:extLst>
            </p:cNvPr>
            <p:cNvSpPr txBox="1"/>
            <p:nvPr/>
          </p:nvSpPr>
          <p:spPr>
            <a:xfrm>
              <a:off x="-1462" y="1390032"/>
              <a:ext cx="12193461" cy="4830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45720" tIns="45720" rIns="45720" bIns="4572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9ECEFFE-A897-4E50-A4FD-D9BEBD82E80D}"/>
                </a:ext>
              </a:extLst>
            </p:cNvPr>
            <p:cNvSpPr>
              <a:spLocks/>
            </p:cNvSpPr>
            <p:nvPr/>
          </p:nvSpPr>
          <p:spPr>
            <a:xfrm>
              <a:off x="373212" y="1309317"/>
              <a:ext cx="2077413" cy="644499"/>
            </a:xfrm>
            <a:custGeom>
              <a:avLst/>
              <a:gdLst>
                <a:gd name="connsiteX0" fmla="*/ 0 w 1788169"/>
                <a:gd name="connsiteY0" fmla="*/ 0 h 715267"/>
                <a:gd name="connsiteX1" fmla="*/ 1430536 w 1788169"/>
                <a:gd name="connsiteY1" fmla="*/ 0 h 715267"/>
                <a:gd name="connsiteX2" fmla="*/ 1788169 w 1788169"/>
                <a:gd name="connsiteY2" fmla="*/ 357634 h 715267"/>
                <a:gd name="connsiteX3" fmla="*/ 1430536 w 1788169"/>
                <a:gd name="connsiteY3" fmla="*/ 715267 h 715267"/>
                <a:gd name="connsiteX4" fmla="*/ 0 w 1788169"/>
                <a:gd name="connsiteY4" fmla="*/ 715267 h 715267"/>
                <a:gd name="connsiteX5" fmla="*/ 357634 w 1788169"/>
                <a:gd name="connsiteY5" fmla="*/ 357634 h 715267"/>
                <a:gd name="connsiteX6" fmla="*/ 0 w 1788169"/>
                <a:gd name="connsiteY6" fmla="*/ 0 h 7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169" h="715267">
                  <a:moveTo>
                    <a:pt x="0" y="0"/>
                  </a:moveTo>
                  <a:lnTo>
                    <a:pt x="1430536" y="0"/>
                  </a:lnTo>
                  <a:lnTo>
                    <a:pt x="1788169" y="357634"/>
                  </a:lnTo>
                  <a:lnTo>
                    <a:pt x="1430536" y="715267"/>
                  </a:lnTo>
                  <a:lnTo>
                    <a:pt x="0" y="715267"/>
                  </a:lnTo>
                  <a:lnTo>
                    <a:pt x="357634" y="357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06DB7CFE-C91C-47FF-8FBF-0911818A0944}"/>
                </a:ext>
              </a:extLst>
            </p:cNvPr>
            <p:cNvSpPr/>
            <p:nvPr/>
          </p:nvSpPr>
          <p:spPr>
            <a:xfrm>
              <a:off x="2242885" y="1309317"/>
              <a:ext cx="2077413" cy="644499"/>
            </a:xfrm>
            <a:custGeom>
              <a:avLst/>
              <a:gdLst>
                <a:gd name="connsiteX0" fmla="*/ 0 w 1788169"/>
                <a:gd name="connsiteY0" fmla="*/ 0 h 715267"/>
                <a:gd name="connsiteX1" fmla="*/ 1430536 w 1788169"/>
                <a:gd name="connsiteY1" fmla="*/ 0 h 715267"/>
                <a:gd name="connsiteX2" fmla="*/ 1788169 w 1788169"/>
                <a:gd name="connsiteY2" fmla="*/ 357634 h 715267"/>
                <a:gd name="connsiteX3" fmla="*/ 1430536 w 1788169"/>
                <a:gd name="connsiteY3" fmla="*/ 715267 h 715267"/>
                <a:gd name="connsiteX4" fmla="*/ 0 w 1788169"/>
                <a:gd name="connsiteY4" fmla="*/ 715267 h 715267"/>
                <a:gd name="connsiteX5" fmla="*/ 357634 w 1788169"/>
                <a:gd name="connsiteY5" fmla="*/ 357634 h 715267"/>
                <a:gd name="connsiteX6" fmla="*/ 0 w 1788169"/>
                <a:gd name="connsiteY6" fmla="*/ 0 h 7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169" h="715267">
                  <a:moveTo>
                    <a:pt x="0" y="0"/>
                  </a:moveTo>
                  <a:lnTo>
                    <a:pt x="1430536" y="0"/>
                  </a:lnTo>
                  <a:lnTo>
                    <a:pt x="1788169" y="357634"/>
                  </a:lnTo>
                  <a:lnTo>
                    <a:pt x="1430536" y="715267"/>
                  </a:lnTo>
                  <a:lnTo>
                    <a:pt x="0" y="715267"/>
                  </a:lnTo>
                  <a:lnTo>
                    <a:pt x="357634" y="357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544E3EC3-CEA8-40B6-982E-F6C74FC76A07}"/>
                </a:ext>
              </a:extLst>
            </p:cNvPr>
            <p:cNvSpPr/>
            <p:nvPr/>
          </p:nvSpPr>
          <p:spPr>
            <a:xfrm>
              <a:off x="4112558" y="1309317"/>
              <a:ext cx="2077413" cy="644499"/>
            </a:xfrm>
            <a:custGeom>
              <a:avLst/>
              <a:gdLst>
                <a:gd name="connsiteX0" fmla="*/ 0 w 1788169"/>
                <a:gd name="connsiteY0" fmla="*/ 0 h 715267"/>
                <a:gd name="connsiteX1" fmla="*/ 1430536 w 1788169"/>
                <a:gd name="connsiteY1" fmla="*/ 0 h 715267"/>
                <a:gd name="connsiteX2" fmla="*/ 1788169 w 1788169"/>
                <a:gd name="connsiteY2" fmla="*/ 357634 h 715267"/>
                <a:gd name="connsiteX3" fmla="*/ 1430536 w 1788169"/>
                <a:gd name="connsiteY3" fmla="*/ 715267 h 715267"/>
                <a:gd name="connsiteX4" fmla="*/ 0 w 1788169"/>
                <a:gd name="connsiteY4" fmla="*/ 715267 h 715267"/>
                <a:gd name="connsiteX5" fmla="*/ 357634 w 1788169"/>
                <a:gd name="connsiteY5" fmla="*/ 357634 h 715267"/>
                <a:gd name="connsiteX6" fmla="*/ 0 w 1788169"/>
                <a:gd name="connsiteY6" fmla="*/ 0 h 7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169" h="715267">
                  <a:moveTo>
                    <a:pt x="0" y="0"/>
                  </a:moveTo>
                  <a:lnTo>
                    <a:pt x="1430536" y="0"/>
                  </a:lnTo>
                  <a:lnTo>
                    <a:pt x="1788169" y="357634"/>
                  </a:lnTo>
                  <a:lnTo>
                    <a:pt x="1430536" y="715267"/>
                  </a:lnTo>
                  <a:lnTo>
                    <a:pt x="0" y="715267"/>
                  </a:lnTo>
                  <a:lnTo>
                    <a:pt x="357634" y="357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4B82FA39-C6E5-474F-B31F-D4809653D9F9}"/>
                </a:ext>
              </a:extLst>
            </p:cNvPr>
            <p:cNvSpPr/>
            <p:nvPr/>
          </p:nvSpPr>
          <p:spPr>
            <a:xfrm>
              <a:off x="5982231" y="1309317"/>
              <a:ext cx="2077413" cy="644499"/>
            </a:xfrm>
            <a:custGeom>
              <a:avLst/>
              <a:gdLst>
                <a:gd name="connsiteX0" fmla="*/ 0 w 1788169"/>
                <a:gd name="connsiteY0" fmla="*/ 0 h 715267"/>
                <a:gd name="connsiteX1" fmla="*/ 1430536 w 1788169"/>
                <a:gd name="connsiteY1" fmla="*/ 0 h 715267"/>
                <a:gd name="connsiteX2" fmla="*/ 1788169 w 1788169"/>
                <a:gd name="connsiteY2" fmla="*/ 357634 h 715267"/>
                <a:gd name="connsiteX3" fmla="*/ 1430536 w 1788169"/>
                <a:gd name="connsiteY3" fmla="*/ 715267 h 715267"/>
                <a:gd name="connsiteX4" fmla="*/ 0 w 1788169"/>
                <a:gd name="connsiteY4" fmla="*/ 715267 h 715267"/>
                <a:gd name="connsiteX5" fmla="*/ 357634 w 1788169"/>
                <a:gd name="connsiteY5" fmla="*/ 357634 h 715267"/>
                <a:gd name="connsiteX6" fmla="*/ 0 w 1788169"/>
                <a:gd name="connsiteY6" fmla="*/ 0 h 7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169" h="715267">
                  <a:moveTo>
                    <a:pt x="0" y="0"/>
                  </a:moveTo>
                  <a:lnTo>
                    <a:pt x="1430536" y="0"/>
                  </a:lnTo>
                  <a:lnTo>
                    <a:pt x="1788169" y="357634"/>
                  </a:lnTo>
                  <a:lnTo>
                    <a:pt x="1430536" y="715267"/>
                  </a:lnTo>
                  <a:lnTo>
                    <a:pt x="0" y="715267"/>
                  </a:lnTo>
                  <a:lnTo>
                    <a:pt x="357634" y="357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BA3273E-8CA2-4607-A41D-9D73BF957B08}"/>
                </a:ext>
              </a:extLst>
            </p:cNvPr>
            <p:cNvSpPr/>
            <p:nvPr/>
          </p:nvSpPr>
          <p:spPr>
            <a:xfrm>
              <a:off x="7851904" y="1309317"/>
              <a:ext cx="2077413" cy="644499"/>
            </a:xfrm>
            <a:custGeom>
              <a:avLst/>
              <a:gdLst>
                <a:gd name="connsiteX0" fmla="*/ 0 w 1788169"/>
                <a:gd name="connsiteY0" fmla="*/ 0 h 715267"/>
                <a:gd name="connsiteX1" fmla="*/ 1430536 w 1788169"/>
                <a:gd name="connsiteY1" fmla="*/ 0 h 715267"/>
                <a:gd name="connsiteX2" fmla="*/ 1788169 w 1788169"/>
                <a:gd name="connsiteY2" fmla="*/ 357634 h 715267"/>
                <a:gd name="connsiteX3" fmla="*/ 1430536 w 1788169"/>
                <a:gd name="connsiteY3" fmla="*/ 715267 h 715267"/>
                <a:gd name="connsiteX4" fmla="*/ 0 w 1788169"/>
                <a:gd name="connsiteY4" fmla="*/ 715267 h 715267"/>
                <a:gd name="connsiteX5" fmla="*/ 357634 w 1788169"/>
                <a:gd name="connsiteY5" fmla="*/ 357634 h 715267"/>
                <a:gd name="connsiteX6" fmla="*/ 0 w 1788169"/>
                <a:gd name="connsiteY6" fmla="*/ 0 h 7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169" h="715267">
                  <a:moveTo>
                    <a:pt x="0" y="0"/>
                  </a:moveTo>
                  <a:lnTo>
                    <a:pt x="1430536" y="0"/>
                  </a:lnTo>
                  <a:lnTo>
                    <a:pt x="1788169" y="357634"/>
                  </a:lnTo>
                  <a:lnTo>
                    <a:pt x="1430536" y="715267"/>
                  </a:lnTo>
                  <a:lnTo>
                    <a:pt x="0" y="715267"/>
                  </a:lnTo>
                  <a:lnTo>
                    <a:pt x="357634" y="357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74228D3-D94B-42F1-909B-4B1B2E4E5EA1}"/>
                </a:ext>
              </a:extLst>
            </p:cNvPr>
            <p:cNvSpPr/>
            <p:nvPr/>
          </p:nvSpPr>
          <p:spPr>
            <a:xfrm>
              <a:off x="9721577" y="1309317"/>
              <a:ext cx="2077413" cy="644499"/>
            </a:xfrm>
            <a:custGeom>
              <a:avLst/>
              <a:gdLst>
                <a:gd name="connsiteX0" fmla="*/ 0 w 1788169"/>
                <a:gd name="connsiteY0" fmla="*/ 0 h 715267"/>
                <a:gd name="connsiteX1" fmla="*/ 1430536 w 1788169"/>
                <a:gd name="connsiteY1" fmla="*/ 0 h 715267"/>
                <a:gd name="connsiteX2" fmla="*/ 1788169 w 1788169"/>
                <a:gd name="connsiteY2" fmla="*/ 357634 h 715267"/>
                <a:gd name="connsiteX3" fmla="*/ 1430536 w 1788169"/>
                <a:gd name="connsiteY3" fmla="*/ 715267 h 715267"/>
                <a:gd name="connsiteX4" fmla="*/ 0 w 1788169"/>
                <a:gd name="connsiteY4" fmla="*/ 715267 h 715267"/>
                <a:gd name="connsiteX5" fmla="*/ 357634 w 1788169"/>
                <a:gd name="connsiteY5" fmla="*/ 357634 h 715267"/>
                <a:gd name="connsiteX6" fmla="*/ 0 w 1788169"/>
                <a:gd name="connsiteY6" fmla="*/ 0 h 71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169" h="715267">
                  <a:moveTo>
                    <a:pt x="0" y="0"/>
                  </a:moveTo>
                  <a:lnTo>
                    <a:pt x="1430536" y="0"/>
                  </a:lnTo>
                  <a:lnTo>
                    <a:pt x="1788169" y="357634"/>
                  </a:lnTo>
                  <a:lnTo>
                    <a:pt x="1430536" y="715267"/>
                  </a:lnTo>
                  <a:lnTo>
                    <a:pt x="0" y="715267"/>
                  </a:lnTo>
                  <a:lnTo>
                    <a:pt x="357634" y="357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7A2D19C-7047-46D9-8E37-7EA704E56C1D}"/>
              </a:ext>
            </a:extLst>
          </p:cNvPr>
          <p:cNvGrpSpPr/>
          <p:nvPr/>
        </p:nvGrpSpPr>
        <p:grpSpPr>
          <a:xfrm>
            <a:off x="373212" y="1796723"/>
            <a:ext cx="11306175" cy="3774338"/>
            <a:chOff x="442912" y="2031475"/>
            <a:chExt cx="11306175" cy="377433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6A3E313-F857-474F-BD67-CC0862C58CDC}"/>
                </a:ext>
              </a:extLst>
            </p:cNvPr>
            <p:cNvSpPr txBox="1"/>
            <p:nvPr/>
          </p:nvSpPr>
          <p:spPr>
            <a:xfrm>
              <a:off x="442912" y="2031475"/>
              <a:ext cx="1783120" cy="37521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91440" rIns="91440" bIns="9144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accent3"/>
                  </a:solidFill>
                </a:rPr>
                <a:t>Tax Design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 err="1"/>
                <a:t>GoM</a:t>
              </a:r>
              <a:r>
                <a:rPr lang="en-GB" sz="1200" dirty="0"/>
                <a:t> on GST Rate rationalisation to be re-constituted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GST Rate/ valuation fixation to be commensurate with sustainability of the sector taxed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Bringing Petroleum products/Electricity under GST</a:t>
              </a:r>
              <a:endParaRPr lang="en-GB" sz="1200" dirty="0"/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Liberalisation of ITC provisions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LTU arrangement for multi-State taxpayers</a:t>
              </a:r>
              <a:endPara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9E4B25F-33C0-42D4-9CB8-C7A547EF7288}"/>
                </a:ext>
              </a:extLst>
            </p:cNvPr>
            <p:cNvSpPr txBox="1"/>
            <p:nvPr/>
          </p:nvSpPr>
          <p:spPr>
            <a:xfrm>
              <a:off x="2347523" y="2041415"/>
              <a:ext cx="1783120" cy="37521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91440" rIns="91440" bIns="9144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ea typeface="+mn-ea"/>
                  <a:cs typeface="+mn-cs"/>
                </a:rPr>
                <a:t>Trade Facilitation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Dispensing with E-way bills where E-Invoicing is done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Automatic refunds based on E-invoices/return filing/ITC declarations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AEO type rating of taxpayers to help build a compliant ecosystem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GST Settlement Commission for mitigating disputes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Judicial members in Appellate AAR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GB" sz="1200" dirty="0"/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FAF501B-0E0A-4F6B-8EB3-54859DE25E2C}"/>
                </a:ext>
              </a:extLst>
            </p:cNvPr>
            <p:cNvSpPr txBox="1"/>
            <p:nvPr/>
          </p:nvSpPr>
          <p:spPr>
            <a:xfrm>
              <a:off x="4252134" y="2044899"/>
              <a:ext cx="1783120" cy="37521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91440" rIns="91440" bIns="9144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accent3"/>
                  </a:solidFill>
                </a:rPr>
                <a:t>Better Coordination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Enhancing coordination between Central &amp; State Tax administrations to avoid over-lapping Audits/ Investigations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Moving towards one common GST Ledger with backend settlement of SGST/IGST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GST Council should ensure uniform  adoption of circulars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CFC2E79-9FB1-4A30-A48D-44D2DF11486B}"/>
                </a:ext>
              </a:extLst>
            </p:cNvPr>
            <p:cNvSpPr txBox="1"/>
            <p:nvPr/>
          </p:nvSpPr>
          <p:spPr>
            <a:xfrm>
              <a:off x="6156745" y="2044900"/>
              <a:ext cx="1783120" cy="37521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91440" rIns="91440" bIns="9144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accent3"/>
                  </a:solidFill>
                </a:rPr>
                <a:t>Leveraging New Technologies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Adopting blockchain technology for E-Invoicing to combat frauds and enable trade facilitation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Reduction in Scrutiny/audit based on analytics-driven risk parameters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AI-based bots to help taxpayers in HS classification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D02335E-FA3B-454C-B266-37DF5C34F3EF}"/>
                </a:ext>
              </a:extLst>
            </p:cNvPr>
            <p:cNvSpPr txBox="1"/>
            <p:nvPr/>
          </p:nvSpPr>
          <p:spPr>
            <a:xfrm>
              <a:off x="8061356" y="2053640"/>
              <a:ext cx="1783120" cy="37521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91440" rIns="91440" bIns="9144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accent3"/>
                  </a:solidFill>
                </a:rPr>
                <a:t>Coherence between Direct &amp; Indirect taxes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Tax treatment of same or similar products/services should be broadly aligned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Un-availed  </a:t>
              </a:r>
              <a:r>
                <a:rPr lang="en-GB" sz="1200" dirty="0"/>
                <a:t>ITC may be permitted to be set off against direct taxes /other Indirect taxes 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Broader alignment of cross-border tax treatment for GST/Customs/TP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8D9E189-19A0-451F-9244-1D2FCEFA897D}"/>
                </a:ext>
              </a:extLst>
            </p:cNvPr>
            <p:cNvSpPr txBox="1"/>
            <p:nvPr/>
          </p:nvSpPr>
          <p:spPr>
            <a:xfrm>
              <a:off x="9965967" y="2053640"/>
              <a:ext cx="1783120" cy="375217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91440" rIns="91440" bIns="91440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accent3"/>
                  </a:solidFill>
                </a:rPr>
                <a:t>Impact of Climate Change/Geo-politics on GST Policy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Taxes on fossil fuels will decline due to Net zero target and will imply increasing taxes on renewable, green products/services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Geo-political changes to drive GST policy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dirty="0"/>
                <a:t>Innovative /futuristic streams of revenue will have to be tapped</a:t>
              </a:r>
              <a:endPara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547C1B9C-3F77-4B75-BD48-DE474B269396}"/>
              </a:ext>
            </a:extLst>
          </p:cNvPr>
          <p:cNvSpPr/>
          <p:nvPr/>
        </p:nvSpPr>
        <p:spPr>
          <a:xfrm>
            <a:off x="-20014" y="5663745"/>
            <a:ext cx="12195882" cy="3802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Post the General Elections in 2024, 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the tax base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widens and the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revenue collection improves, rationalization of Rates/liberalization of ITC can be anticipated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05943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1" y="2078964"/>
            <a:ext cx="3480120" cy="892552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Thank you</a:t>
            </a:r>
          </a:p>
        </p:txBody>
      </p:sp>
      <p:sp>
        <p:nvSpPr>
          <p:cNvPr id="4" name="Google Shape;894;p180">
            <a:extLst>
              <a:ext uri="{FF2B5EF4-FFF2-40B4-BE49-F238E27FC236}">
                <a16:creationId xmlns:a16="http://schemas.microsoft.com/office/drawing/2014/main" id="{3082BCC3-C333-3244-401A-55397985B61D}"/>
              </a:ext>
            </a:extLst>
          </p:cNvPr>
          <p:cNvSpPr/>
          <p:nvPr/>
        </p:nvSpPr>
        <p:spPr>
          <a:xfrm>
            <a:off x="0" y="4822166"/>
            <a:ext cx="12192000" cy="20358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62480204"/>
      </p:ext>
    </p:extLst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resentation1" id="{F263BB68-960B-4111-8EAF-7ABCA2913049}" vid="{623EEB51-A4CC-4CFC-90F3-A67DAF2F600B}"/>
    </a:ext>
  </a:extLst>
</a:theme>
</file>

<file path=ppt/theme/theme2.xml><?xml version="1.0" encoding="utf-8"?>
<a:theme xmlns:a="http://schemas.openxmlformats.org/drawingml/2006/main" name="1_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resentation1" id="{F263BB68-960B-4111-8EAF-7ABCA2913049}" vid="{623EEB51-A4CC-4CFC-90F3-A67DAF2F600B}"/>
    </a:ext>
  </a:ext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4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DcR_SlideID>d072cc4c-e03f-4c9f-a535-5e84dd2c94e7</DcR_SlideID>
</file>

<file path=customXml/item10.xml><?xml version="1.0" encoding="utf-8"?>
<DcR_SlideID>f767e60c-829d-4a1e-a658-235ee8b44862</DcR_SlideID>
</file>

<file path=customXml/item11.xml><?xml version="1.0" encoding="utf-8"?>
<DcR_SlideID>81136d96-924b-4386-bd19-d7b632c79e74</DcR_SlideID>
</file>

<file path=customXml/item12.xml><?xml version="1.0" encoding="utf-8"?>
<DcR_SlideID>70fe5e24-7230-49a1-b88c-7ec84f84cacc</DcR_SlideID>
</file>

<file path=customXml/item13.xml><?xml version="1.0" encoding="utf-8"?>
<DcR_SlideID>af1a668d-9e2d-4907-92c4-e62efbaf5fa8</DcR_SlideID>
</file>

<file path=customXml/item14.xml><?xml version="1.0" encoding="utf-8"?>
<DcR_SlideID>63636eb7-d4fd-41ff-8c31-38c4315a7a0c</DcR_SlideID>
</file>

<file path=customXml/item15.xml><?xml version="1.0" encoding="utf-8"?>
<DcR_SlideID>9efd6c87-024f-4296-b855-bb9253be143a</DcR_SlideID>
</file>

<file path=customXml/item16.xml><?xml version="1.0" encoding="utf-8"?>
<DcR_SlideID>f17ec8b9-907f-4675-9e1b-d65b3e8c79c0</DcR_SlideID>
</file>

<file path=customXml/item17.xml><?xml version="1.0" encoding="utf-8"?>
<DcR_SlideID>20459e74-639c-4924-b73d-9598c15d01f1</DcR_SlideID>
</file>

<file path=customXml/item18.xml><?xml version="1.0" encoding="utf-8"?>
<DcR_SlideID>04ae1ed5-2e07-4b84-9238-9d81bb0552e8</DcR_SlideID>
</file>

<file path=customXml/item19.xml><?xml version="1.0" encoding="utf-8"?>
<DcR_SlideID>b2f5b1cf-8256-41d3-a991-e68f2bea7ccc</DcR_SlideID>
</file>

<file path=customXml/item2.xml><?xml version="1.0" encoding="utf-8"?>
<DcR_SlideID>178b09b1-ac96-405a-8d32-ab4e1b2ef9bc</DcR_SlideID>
</file>

<file path=customXml/item20.xml><?xml version="1.0" encoding="utf-8"?>
<DcR_SlideID>68af7bb2-55a5-482b-87cf-773df9e1f1a6</DcR_SlideID>
</file>

<file path=customXml/item21.xml><?xml version="1.0" encoding="utf-8"?>
<DcR_SlideID>51e64b62-227a-49b2-9b1b-1983a2074369</DcR_SlideID>
</file>

<file path=customXml/item22.xml><?xml version="1.0" encoding="utf-8"?>
<DcR_SlideID>13c7b957-4a0e-4338-b8d5-6b0f3056f1d9</DcR_SlideID>
</file>

<file path=customXml/item23.xml><?xml version="1.0" encoding="utf-8"?>
<DcR_SlideID>c8c005c1-3fa0-4a8c-98e2-539fc765d584</DcR_SlideID>
</file>

<file path=customXml/item3.xml><?xml version="1.0" encoding="utf-8"?>
<DcR_SlideID>68bb663f-96ff-41fa-99ec-84fa4ea7b700</DcR_SlideID>
</file>

<file path=customXml/item4.xml><?xml version="1.0" encoding="utf-8"?>
<DcR_SlideID>140bb721-f5cd-4904-a05d-820ba11edcf0</DcR_SlideID>
</file>

<file path=customXml/item5.xml><?xml version="1.0" encoding="utf-8"?>
<DcR_SlideID>b3aae195-f319-4e47-922b-a3a86ef2bf1b</DcR_SlideID>
</file>

<file path=customXml/item6.xml><?xml version="1.0" encoding="utf-8"?>
<DcR_SlideID>0f681ae8-f815-4918-903e-c483452dde58</DcR_SlideID>
</file>

<file path=customXml/item7.xml><?xml version="1.0" encoding="utf-8"?>
<DcR_SlideID>3b3a84a8-1fa8-4aaf-aed4-c93b5ce70227</DcR_SlideID>
</file>

<file path=customXml/item8.xml><?xml version="1.0" encoding="utf-8"?>
<DcR_SlideID>586314a5-f4c9-4e7f-bcca-570f3f966a67</DcR_SlideID>
</file>

<file path=customXml/item9.xml><?xml version="1.0" encoding="utf-8"?>
<DcR_SlideID>a24599b1-21a6-485f-808b-1e76db455c86</DcR_SlideID>
</file>

<file path=customXml/itemProps1.xml><?xml version="1.0" encoding="utf-8"?>
<ds:datastoreItem xmlns:ds="http://schemas.openxmlformats.org/officeDocument/2006/customXml" ds:itemID="{75FE6F23-9852-4CF3-AB18-754CAD8669A4}">
  <ds:schemaRefs/>
</ds:datastoreItem>
</file>

<file path=customXml/itemProps10.xml><?xml version="1.0" encoding="utf-8"?>
<ds:datastoreItem xmlns:ds="http://schemas.openxmlformats.org/officeDocument/2006/customXml" ds:itemID="{D5DF0E8F-DF74-447E-B6E9-A02CEFEB8B35}">
  <ds:schemaRefs/>
</ds:datastoreItem>
</file>

<file path=customXml/itemProps11.xml><?xml version="1.0" encoding="utf-8"?>
<ds:datastoreItem xmlns:ds="http://schemas.openxmlformats.org/officeDocument/2006/customXml" ds:itemID="{342CF6E5-C55A-47AD-81CB-08022A4405A4}">
  <ds:schemaRefs/>
</ds:datastoreItem>
</file>

<file path=customXml/itemProps12.xml><?xml version="1.0" encoding="utf-8"?>
<ds:datastoreItem xmlns:ds="http://schemas.openxmlformats.org/officeDocument/2006/customXml" ds:itemID="{75751A70-0D13-4D5C-A162-BBC20563CA5F}">
  <ds:schemaRefs/>
</ds:datastoreItem>
</file>

<file path=customXml/itemProps13.xml><?xml version="1.0" encoding="utf-8"?>
<ds:datastoreItem xmlns:ds="http://schemas.openxmlformats.org/officeDocument/2006/customXml" ds:itemID="{2B304C23-30F9-4982-A5F3-67543ADD9251}">
  <ds:schemaRefs/>
</ds:datastoreItem>
</file>

<file path=customXml/itemProps14.xml><?xml version="1.0" encoding="utf-8"?>
<ds:datastoreItem xmlns:ds="http://schemas.openxmlformats.org/officeDocument/2006/customXml" ds:itemID="{354A0812-9E84-4A88-989F-AD025A95D58C}">
  <ds:schemaRefs/>
</ds:datastoreItem>
</file>

<file path=customXml/itemProps15.xml><?xml version="1.0" encoding="utf-8"?>
<ds:datastoreItem xmlns:ds="http://schemas.openxmlformats.org/officeDocument/2006/customXml" ds:itemID="{A5A3C886-F1E6-4FA1-85E2-6044C7A2B745}">
  <ds:schemaRefs/>
</ds:datastoreItem>
</file>

<file path=customXml/itemProps16.xml><?xml version="1.0" encoding="utf-8"?>
<ds:datastoreItem xmlns:ds="http://schemas.openxmlformats.org/officeDocument/2006/customXml" ds:itemID="{07BC88DE-4965-493D-8F67-9CA522AF6791}">
  <ds:schemaRefs/>
</ds:datastoreItem>
</file>

<file path=customXml/itemProps17.xml><?xml version="1.0" encoding="utf-8"?>
<ds:datastoreItem xmlns:ds="http://schemas.openxmlformats.org/officeDocument/2006/customXml" ds:itemID="{291B1732-7D2A-4923-8170-8D61A9AAA51E}">
  <ds:schemaRefs/>
</ds:datastoreItem>
</file>

<file path=customXml/itemProps18.xml><?xml version="1.0" encoding="utf-8"?>
<ds:datastoreItem xmlns:ds="http://schemas.openxmlformats.org/officeDocument/2006/customXml" ds:itemID="{95062489-6C04-49EC-8329-86C710039D48}">
  <ds:schemaRefs/>
</ds:datastoreItem>
</file>

<file path=customXml/itemProps19.xml><?xml version="1.0" encoding="utf-8"?>
<ds:datastoreItem xmlns:ds="http://schemas.openxmlformats.org/officeDocument/2006/customXml" ds:itemID="{338E13B6-B2B7-4FFB-A876-EAE906AB59DC}">
  <ds:schemaRefs/>
</ds:datastoreItem>
</file>

<file path=customXml/itemProps2.xml><?xml version="1.0" encoding="utf-8"?>
<ds:datastoreItem xmlns:ds="http://schemas.openxmlformats.org/officeDocument/2006/customXml" ds:itemID="{0083489D-2E56-4BDE-9517-7EF07AB29F3D}">
  <ds:schemaRefs/>
</ds:datastoreItem>
</file>

<file path=customXml/itemProps20.xml><?xml version="1.0" encoding="utf-8"?>
<ds:datastoreItem xmlns:ds="http://schemas.openxmlformats.org/officeDocument/2006/customXml" ds:itemID="{176AE15A-B9FE-4CB1-AD47-BFEEDE98E960}">
  <ds:schemaRefs/>
</ds:datastoreItem>
</file>

<file path=customXml/itemProps21.xml><?xml version="1.0" encoding="utf-8"?>
<ds:datastoreItem xmlns:ds="http://schemas.openxmlformats.org/officeDocument/2006/customXml" ds:itemID="{7DE32C43-275D-4695-98F3-400D97970110}">
  <ds:schemaRefs/>
</ds:datastoreItem>
</file>

<file path=customXml/itemProps22.xml><?xml version="1.0" encoding="utf-8"?>
<ds:datastoreItem xmlns:ds="http://schemas.openxmlformats.org/officeDocument/2006/customXml" ds:itemID="{47035404-B380-4167-907A-68759AF75060}">
  <ds:schemaRefs/>
</ds:datastoreItem>
</file>

<file path=customXml/itemProps23.xml><?xml version="1.0" encoding="utf-8"?>
<ds:datastoreItem xmlns:ds="http://schemas.openxmlformats.org/officeDocument/2006/customXml" ds:itemID="{05ED338A-2B54-4911-8A6E-EDEE0C616878}">
  <ds:schemaRefs/>
</ds:datastoreItem>
</file>

<file path=customXml/itemProps3.xml><?xml version="1.0" encoding="utf-8"?>
<ds:datastoreItem xmlns:ds="http://schemas.openxmlformats.org/officeDocument/2006/customXml" ds:itemID="{1E14CD1A-78C0-46F7-ABA5-43CC6860FBC7}">
  <ds:schemaRefs/>
</ds:datastoreItem>
</file>

<file path=customXml/itemProps4.xml><?xml version="1.0" encoding="utf-8"?>
<ds:datastoreItem xmlns:ds="http://schemas.openxmlformats.org/officeDocument/2006/customXml" ds:itemID="{C45C0C77-193D-4CB5-8341-6FE3D650CA0D}">
  <ds:schemaRefs/>
</ds:datastoreItem>
</file>

<file path=customXml/itemProps5.xml><?xml version="1.0" encoding="utf-8"?>
<ds:datastoreItem xmlns:ds="http://schemas.openxmlformats.org/officeDocument/2006/customXml" ds:itemID="{B74316A9-5951-4916-A7AC-7D7C9422257F}">
  <ds:schemaRefs/>
</ds:datastoreItem>
</file>

<file path=customXml/itemProps6.xml><?xml version="1.0" encoding="utf-8"?>
<ds:datastoreItem xmlns:ds="http://schemas.openxmlformats.org/officeDocument/2006/customXml" ds:itemID="{FC863102-9455-471A-A44E-90B854947B48}">
  <ds:schemaRefs/>
</ds:datastoreItem>
</file>

<file path=customXml/itemProps7.xml><?xml version="1.0" encoding="utf-8"?>
<ds:datastoreItem xmlns:ds="http://schemas.openxmlformats.org/officeDocument/2006/customXml" ds:itemID="{C54AD7AF-AF44-4078-98EC-BA4E50B68CB3}">
  <ds:schemaRefs/>
</ds:datastoreItem>
</file>

<file path=customXml/itemProps8.xml><?xml version="1.0" encoding="utf-8"?>
<ds:datastoreItem xmlns:ds="http://schemas.openxmlformats.org/officeDocument/2006/customXml" ds:itemID="{423326DB-9889-4ACC-8C50-AEFE751B00D9}">
  <ds:schemaRefs/>
</ds:datastoreItem>
</file>

<file path=customXml/itemProps9.xml><?xml version="1.0" encoding="utf-8"?>
<ds:datastoreItem xmlns:ds="http://schemas.openxmlformats.org/officeDocument/2006/customXml" ds:itemID="{A61978B9-1203-408C-AC98-6DC6223AFE3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PwC</Template>
  <TotalTime>3965</TotalTime>
  <Words>642</Words>
  <Application>Microsoft Office PowerPoint</Application>
  <PresentationFormat>Widescreen</PresentationFormat>
  <Paragraphs>108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Georgia</vt:lpstr>
      <vt:lpstr>Wingdings</vt:lpstr>
      <vt:lpstr>PwC</vt:lpstr>
      <vt:lpstr>1_PwC</vt:lpstr>
      <vt:lpstr>GST Policy-Way Forward</vt:lpstr>
      <vt:lpstr>GST Achievements over last 6 years</vt:lpstr>
      <vt:lpstr>GST Policy-Key Emerging Issues</vt:lpstr>
      <vt:lpstr>GST Policy-Way Forward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dolor sit amet consectetuer</dc:title>
  <dc:subject/>
  <dc:creator>PwC India</dc:creator>
  <cp:keywords/>
  <dc:description/>
  <cp:lastModifiedBy>S Ramesh (IN)</cp:lastModifiedBy>
  <cp:revision>1528</cp:revision>
  <dcterms:created xsi:type="dcterms:W3CDTF">2023-06-08T10:28:30Z</dcterms:created>
  <dcterms:modified xsi:type="dcterms:W3CDTF">2023-08-02T15:15:39Z</dcterms:modified>
  <cp:category/>
</cp:coreProperties>
</file>